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51" r:id="rId1"/>
    <p:sldMasterId id="2147483980" r:id="rId2"/>
  </p:sldMasterIdLst>
  <p:notesMasterIdLst>
    <p:notesMasterId r:id="rId17"/>
  </p:notesMasterIdLst>
  <p:handoutMasterIdLst>
    <p:handoutMasterId r:id="rId18"/>
  </p:handoutMasterIdLst>
  <p:sldIdLst>
    <p:sldId id="339" r:id="rId3"/>
    <p:sldId id="278" r:id="rId4"/>
    <p:sldId id="407" r:id="rId5"/>
    <p:sldId id="400" r:id="rId6"/>
    <p:sldId id="401" r:id="rId7"/>
    <p:sldId id="393" r:id="rId8"/>
    <p:sldId id="408" r:id="rId9"/>
    <p:sldId id="327" r:id="rId10"/>
    <p:sldId id="348" r:id="rId11"/>
    <p:sldId id="349" r:id="rId12"/>
    <p:sldId id="341" r:id="rId13"/>
    <p:sldId id="369" r:id="rId14"/>
    <p:sldId id="376" r:id="rId15"/>
    <p:sldId id="338" r:id="rId16"/>
  </p:sldIdLst>
  <p:sldSz cx="10160000" cy="5715000"/>
  <p:notesSz cx="7102475" cy="102330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40" userDrawn="1">
          <p15:clr>
            <a:srgbClr val="A4A3A4"/>
          </p15:clr>
        </p15:guide>
        <p15:guide id="2" orient="horz" pos="760" userDrawn="1">
          <p15:clr>
            <a:srgbClr val="A4A3A4"/>
          </p15:clr>
        </p15:guide>
        <p15:guide id="3" pos="3200" userDrawn="1">
          <p15:clr>
            <a:srgbClr val="A4A3A4"/>
          </p15:clr>
        </p15:guide>
        <p15:guide id="4" pos="1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477A"/>
    <a:srgbClr val="009CDD"/>
    <a:srgbClr val="01568D"/>
    <a:srgbClr val="E2F5FF"/>
    <a:srgbClr val="255184"/>
    <a:srgbClr val="FFFFFF"/>
    <a:srgbClr val="84C7EC"/>
    <a:srgbClr val="A8D8F2"/>
    <a:srgbClr val="E2F4FD"/>
    <a:srgbClr val="CE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76" autoAdjust="0"/>
    <p:restoredTop sz="94717"/>
  </p:normalViewPr>
  <p:slideViewPr>
    <p:cSldViewPr showGuides="1">
      <p:cViewPr varScale="1">
        <p:scale>
          <a:sx n="123" d="100"/>
          <a:sy n="123" d="100"/>
        </p:scale>
        <p:origin x="1360" y="176"/>
      </p:cViewPr>
      <p:guideLst>
        <p:guide orient="horz" pos="3440"/>
        <p:guide orient="horz" pos="760"/>
        <p:guide pos="3200"/>
        <p:guide pos="1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704"/>
    </p:cViewPr>
  </p:sorterViewPr>
  <p:notesViewPr>
    <p:cSldViewPr showGuides="1">
      <p:cViewPr varScale="1">
        <p:scale>
          <a:sx n="76" d="100"/>
          <a:sy n="76" d="100"/>
        </p:scale>
        <p:origin x="4088" y="216"/>
      </p:cViewPr>
      <p:guideLst>
        <p:guide orient="horz" pos="3223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fld id="{A38667DD-9FF8-4B22-891A-85B6A6382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59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03225" y="242888"/>
            <a:ext cx="8145463" cy="4583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954588"/>
            <a:ext cx="5564187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875465FC-C95A-463B-B2FF-A0904BF51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12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ヒラギノ角ゴ Pro W3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34297F7-DD72-B24B-BA6B-C528520E169E}" type="slidenum">
              <a:rPr lang="fr-FR" sz="1200"/>
              <a:pPr/>
              <a:t>2</a:t>
            </a:fld>
            <a:endParaRPr lang="fr-FR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34297F7-DD72-B24B-BA6B-C528520E169E}" type="slidenum">
              <a:rPr lang="fr-FR" sz="1200"/>
              <a:pPr/>
              <a:t>11</a:t>
            </a:fld>
            <a:endParaRPr lang="fr-FR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338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139943" y="8711978"/>
            <a:ext cx="544619" cy="250867"/>
          </a:xfrm>
          <a:noFill/>
        </p:spPr>
        <p:txBody>
          <a:bodyPr/>
          <a:lstStyle/>
          <a:p>
            <a:fld id="{6E15F269-D1BD-4C54-AD37-00D3A86B403C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92825" cy="342741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33" y="4342529"/>
            <a:ext cx="5485135" cy="30104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8001" y="342900"/>
            <a:ext cx="9482666" cy="457200"/>
          </a:xfrm>
          <a:prstGeom prst="rect">
            <a:avLst/>
          </a:prstGeom>
        </p:spPr>
        <p:txBody>
          <a:bodyPr/>
          <a:lstStyle>
            <a:lvl1pPr>
              <a:defRPr sz="2667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001" y="952500"/>
            <a:ext cx="9482666" cy="4267200"/>
          </a:xfrm>
          <a:prstGeom prst="rect">
            <a:avLst/>
          </a:prstGeom>
        </p:spPr>
        <p:txBody>
          <a:bodyPr/>
          <a:lstStyle>
            <a:lvl1pPr>
              <a:buClr>
                <a:srgbClr val="004678"/>
              </a:buClr>
              <a:defRPr sz="2000">
                <a:solidFill>
                  <a:srgbClr val="00477A"/>
                </a:solidFill>
              </a:defRPr>
            </a:lvl1pPr>
            <a:lvl2pPr>
              <a:buClr>
                <a:srgbClr val="004678"/>
              </a:buClr>
              <a:defRPr sz="1800">
                <a:solidFill>
                  <a:srgbClr val="00477A"/>
                </a:solidFill>
              </a:defRPr>
            </a:lvl2pPr>
            <a:lvl3pPr>
              <a:buClr>
                <a:srgbClr val="004678"/>
              </a:buClr>
              <a:defRPr sz="1600">
                <a:solidFill>
                  <a:srgbClr val="00477A"/>
                </a:solidFill>
              </a:defRPr>
            </a:lvl3pPr>
            <a:lvl4pPr>
              <a:buClr>
                <a:srgbClr val="004678"/>
              </a:buClr>
              <a:defRPr sz="1400">
                <a:solidFill>
                  <a:srgbClr val="00477A"/>
                </a:solidFill>
              </a:defRPr>
            </a:lvl4pPr>
            <a:lvl5pPr marL="1843246" indent="-321025">
              <a:buClr>
                <a:srgbClr val="004678"/>
              </a:buClr>
              <a:buFont typeface="Wingdings" pitchFamily="2" charset="2"/>
              <a:buChar char="Ø"/>
              <a:defRPr sz="1200">
                <a:solidFill>
                  <a:srgbClr val="00477A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04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2777" y="2324100"/>
            <a:ext cx="9033290" cy="990600"/>
          </a:xfrm>
          <a:prstGeom prst="rect">
            <a:avLst/>
          </a:prstGeom>
        </p:spPr>
        <p:txBody>
          <a:bodyPr/>
          <a:lstStyle>
            <a:lvl1pPr algn="l">
              <a:defRPr sz="3200" b="1" cap="all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982776" y="3314700"/>
            <a:ext cx="9033291" cy="14477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778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837112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6F915EBE-87D0-D444-89F3-531FA68ADDA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82776" y="4851400"/>
            <a:ext cx="4435891" cy="2921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71547BA-95C1-3243-9F6F-4A74C824CFB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613400" y="4851400"/>
            <a:ext cx="4402667" cy="2921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333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546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AD1D387-0963-7C41-889F-2A450A2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342900"/>
            <a:ext cx="9482666" cy="4572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17513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7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1" y="232834"/>
            <a:ext cx="9779002" cy="106494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81000" y="1407586"/>
            <a:ext cx="4614333" cy="3664479"/>
          </a:xfrm>
          <a:prstGeom prst="rect">
            <a:avLst/>
          </a:prstGeom>
        </p:spPr>
        <p:txBody>
          <a:bodyPr/>
          <a:lstStyle>
            <a:lvl1pPr>
              <a:buClr>
                <a:srgbClr val="004880"/>
              </a:buClr>
              <a:defRPr sz="2222">
                <a:solidFill>
                  <a:srgbClr val="00477A"/>
                </a:solidFill>
              </a:defRPr>
            </a:lvl1pPr>
            <a:lvl2pPr>
              <a:buClr>
                <a:srgbClr val="004880"/>
              </a:buClr>
              <a:defRPr sz="2000">
                <a:solidFill>
                  <a:srgbClr val="00477A"/>
                </a:solidFill>
              </a:defRPr>
            </a:lvl2pPr>
            <a:lvl3pPr>
              <a:buClr>
                <a:srgbClr val="004880"/>
              </a:buClr>
              <a:defRPr sz="1778">
                <a:solidFill>
                  <a:srgbClr val="00477A"/>
                </a:solidFill>
              </a:defRPr>
            </a:lvl3pPr>
            <a:lvl4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4pPr>
            <a:lvl5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64667" y="1407586"/>
            <a:ext cx="4616098" cy="3664479"/>
          </a:xfrm>
          <a:prstGeom prst="rect">
            <a:avLst/>
          </a:prstGeom>
        </p:spPr>
        <p:txBody>
          <a:bodyPr/>
          <a:lstStyle>
            <a:lvl1pPr>
              <a:buClr>
                <a:srgbClr val="004880"/>
              </a:buClr>
              <a:defRPr sz="2222">
                <a:solidFill>
                  <a:srgbClr val="00477A"/>
                </a:solidFill>
              </a:defRPr>
            </a:lvl1pPr>
            <a:lvl2pPr>
              <a:buClr>
                <a:srgbClr val="004880"/>
              </a:buClr>
              <a:defRPr sz="2000">
                <a:solidFill>
                  <a:srgbClr val="00477A"/>
                </a:solidFill>
              </a:defRPr>
            </a:lvl2pPr>
            <a:lvl3pPr>
              <a:buClr>
                <a:srgbClr val="004880"/>
              </a:buClr>
              <a:defRPr sz="1778">
                <a:solidFill>
                  <a:srgbClr val="00477A"/>
                </a:solidFill>
              </a:defRPr>
            </a:lvl3pPr>
            <a:lvl4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4pPr>
            <a:lvl5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83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8003" y="227541"/>
            <a:ext cx="3342570" cy="968376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2278" y="227543"/>
            <a:ext cx="5679722" cy="4877594"/>
          </a:xfrm>
          <a:prstGeom prst="rect">
            <a:avLst/>
          </a:prstGeo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8003" y="1195919"/>
            <a:ext cx="3342570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37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91431" y="4000500"/>
            <a:ext cx="6096000" cy="472282"/>
          </a:xfrm>
          <a:prstGeom prst="rect">
            <a:avLst/>
          </a:prstGeo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91431" y="510646"/>
            <a:ext cx="60960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91431" y="4472783"/>
            <a:ext cx="6096000" cy="670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89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0240" y="232834"/>
            <a:ext cx="9399763" cy="106494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62000" y="1407586"/>
            <a:ext cx="9018764" cy="36644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9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441850" y="232835"/>
            <a:ext cx="2353028" cy="4839229"/>
          </a:xfrm>
          <a:prstGeom prst="rect">
            <a:avLst/>
          </a:prstGeom>
        </p:spPr>
        <p:txBody>
          <a:bodyPr vert="eaVert"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3" y="232835"/>
            <a:ext cx="6891514" cy="48392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1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:\com\Clients\Equable\inter-ppt-V2.jpg">
            <a:extLst>
              <a:ext uri="{FF2B5EF4-FFF2-40B4-BE49-F238E27FC236}">
                <a16:creationId xmlns:a16="http://schemas.microsoft.com/office/drawing/2014/main" id="{298A7433-5FA4-407E-06C6-D881A0121C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60000" cy="5765022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77912" y="1792086"/>
            <a:ext cx="5145088" cy="528402"/>
          </a:xfrm>
          <a:prstGeom prst="rect">
            <a:avLst/>
          </a:prstGeom>
        </p:spPr>
        <p:txBody>
          <a:bodyPr vert="horz" lIns="104287" tIns="52144" rIns="104287" bIns="52144" rtlCol="0" anchor="ctr">
            <a:noAutofit/>
          </a:bodyPr>
          <a:lstStyle>
            <a:lvl1pPr algn="l" defTabSz="875657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98550" y="2993399"/>
            <a:ext cx="5145088" cy="154050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875657" rtl="0" eaLnBrk="1" latinLnBrk="0" hangingPunct="1">
              <a:spcBef>
                <a:spcPct val="20000"/>
              </a:spcBef>
              <a:buClr>
                <a:srgbClr val="00477A"/>
              </a:buClr>
              <a:buFont typeface="Century Gothic" pitchFamily="34" charset="0"/>
              <a:buNone/>
              <a:defRPr sz="1600" kern="1200">
                <a:solidFill>
                  <a:schemeClr val="bg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37828" indent="0" algn="l" defTabSz="875657" rtl="0" eaLnBrk="1" latinLnBrk="0" hangingPunct="1">
              <a:spcBef>
                <a:spcPct val="20000"/>
              </a:spcBef>
              <a:buClr>
                <a:srgbClr val="009CDD"/>
              </a:buClr>
              <a:buFont typeface="Courier New" pitchFamily="49" charset="0"/>
              <a:buNone/>
              <a:defRPr sz="1511" kern="1200">
                <a:solidFill>
                  <a:srgbClr val="009CDD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094571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11" kern="1200">
                <a:solidFill>
                  <a:srgbClr val="00477A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532400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0229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8057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5886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3715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21543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A68D48FE-5586-164D-9E9B-47C0689A59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416772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1568D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ZoneTexte 7">
            <a:extLst>
              <a:ext uri="{FF2B5EF4-FFF2-40B4-BE49-F238E27FC236}">
                <a16:creationId xmlns:a16="http://schemas.microsoft.com/office/drawing/2014/main" id="{CEB88E73-9E56-C55C-4C4C-15D27725EE11}"/>
              </a:ext>
            </a:extLst>
          </p:cNvPr>
          <p:cNvSpPr txBox="1"/>
          <p:nvPr userDrawn="1"/>
        </p:nvSpPr>
        <p:spPr>
          <a:xfrm>
            <a:off x="203200" y="5476984"/>
            <a:ext cx="994364" cy="173945"/>
          </a:xfrm>
          <a:prstGeom prst="rect">
            <a:avLst/>
          </a:prstGeom>
          <a:noFill/>
        </p:spPr>
        <p:txBody>
          <a:bodyPr wrap="square" lIns="87551" tIns="43777" rIns="87551" bIns="43777" rtlCol="0">
            <a:spAutoFit/>
          </a:bodyPr>
          <a:lstStyle/>
          <a:p>
            <a:pPr algn="l"/>
            <a:r>
              <a:rPr lang="en-US" sz="556" b="0" i="1" dirty="0">
                <a:solidFill>
                  <a:schemeClr val="bg1"/>
                </a:solidFill>
                <a:latin typeface="Century Gothic" pitchFamily="34" charset="0"/>
              </a:rPr>
              <a:t>Strategy </a:t>
            </a:r>
            <a:r>
              <a:rPr lang="en-US" sz="556" b="0" i="1" dirty="0">
                <a:solidFill>
                  <a:srgbClr val="00477A"/>
                </a:solidFill>
                <a:latin typeface="Century Gothic" pitchFamily="34" charset="0"/>
              </a:rPr>
              <a:t>Success</a:t>
            </a:r>
            <a:endParaRPr lang="fr-FR" sz="556" b="0" i="1" dirty="0">
              <a:solidFill>
                <a:srgbClr val="00477A"/>
              </a:solidFill>
              <a:latin typeface="Century Gothic" pitchFamily="34" charset="0"/>
            </a:endParaRPr>
          </a:p>
        </p:txBody>
      </p:sp>
      <p:pic>
        <p:nvPicPr>
          <p:cNvPr id="10" name="Picture 3" descr="L:\com\Clients\Equable\Charte_Identite_Visuelle EQUABLE\Identité visuelle\Version Arrière-plan P Cyan C\Version 1\RVB\Logo-EQUABLE-150dpi_RVB_PCyanC_V1.png">
            <a:extLst>
              <a:ext uri="{FF2B5EF4-FFF2-40B4-BE49-F238E27FC236}">
                <a16:creationId xmlns:a16="http://schemas.microsoft.com/office/drawing/2014/main" id="{823AC135-D5C7-527A-3338-2B7A39B6B3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427" y="5019676"/>
            <a:ext cx="557916" cy="495900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646570-A9E8-DFCF-2DC7-8D8808A1B7AB}"/>
              </a:ext>
            </a:extLst>
          </p:cNvPr>
          <p:cNvSpPr txBox="1"/>
          <p:nvPr userDrawn="1"/>
        </p:nvSpPr>
        <p:spPr>
          <a:xfrm>
            <a:off x="7567768" y="5421764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chemeClr val="bg1"/>
                </a:solidFill>
                <a:latin typeface="Century Gothic"/>
                <a:cs typeface="Century Gothic"/>
              </a:rPr>
              <a:t>Business Operations</a:t>
            </a:r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</p:spTree>
    <p:extLst>
      <p:ext uri="{BB962C8B-B14F-4D97-AF65-F5344CB8AC3E}">
        <p14:creationId xmlns:p14="http://schemas.microsoft.com/office/powerpoint/2010/main" val="75554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:\com\Clients\Equable\titre-ppt-V2.jpg">
            <a:extLst>
              <a:ext uri="{FF2B5EF4-FFF2-40B4-BE49-F238E27FC236}">
                <a16:creationId xmlns:a16="http://schemas.microsoft.com/office/drawing/2014/main" id="{D77D4E77-E53B-4406-3E5F-C274D03F88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0" cy="572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9">
            <a:extLst>
              <a:ext uri="{FF2B5EF4-FFF2-40B4-BE49-F238E27FC236}">
                <a16:creationId xmlns:a16="http://schemas.microsoft.com/office/drawing/2014/main" id="{10C2F62E-6F70-825A-5EF2-6B0CE04000F5}"/>
              </a:ext>
            </a:extLst>
          </p:cNvPr>
          <p:cNvSpPr txBox="1"/>
          <p:nvPr userDrawn="1"/>
        </p:nvSpPr>
        <p:spPr>
          <a:xfrm rot="16200000">
            <a:off x="8779520" y="3301466"/>
            <a:ext cx="2552361" cy="215729"/>
          </a:xfrm>
          <a:prstGeom prst="rect">
            <a:avLst/>
          </a:prstGeom>
          <a:noFill/>
        </p:spPr>
        <p:txBody>
          <a:bodyPr wrap="none" lIns="86707" tIns="43353" rIns="86707" bIns="43353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9400" y="2419550"/>
            <a:ext cx="5749598" cy="12250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 baseline="0">
                <a:solidFill>
                  <a:srgbClr val="00477A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9406" y="3644565"/>
            <a:ext cx="5749599" cy="1071685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09CDD"/>
                </a:solidFill>
              </a:defRPr>
            </a:lvl1pPr>
            <a:lvl2pPr marL="380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3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4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5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6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pic>
        <p:nvPicPr>
          <p:cNvPr id="14" name="Picture 13" descr="GF_Logo-EQUABLE-150dpi_RVB_V2_no motto.png">
            <a:extLst>
              <a:ext uri="{FF2B5EF4-FFF2-40B4-BE49-F238E27FC236}">
                <a16:creationId xmlns:a16="http://schemas.microsoft.com/office/drawing/2014/main" id="{12DD5A7A-1AE1-584C-D1F0-9DAEDD3751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5060328"/>
            <a:ext cx="551568" cy="5366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21C98A-CE4A-8D35-7988-3606B6D94031}"/>
              </a:ext>
            </a:extLst>
          </p:cNvPr>
          <p:cNvSpPr txBox="1"/>
          <p:nvPr userDrawn="1"/>
        </p:nvSpPr>
        <p:spPr>
          <a:xfrm>
            <a:off x="182195" y="5535706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C03EBF2-4B1F-3E1F-60DE-87C3D2CE5A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90666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2B635E-4AEA-2A25-018B-682ADFD88662}"/>
              </a:ext>
            </a:extLst>
          </p:cNvPr>
          <p:cNvSpPr txBox="1"/>
          <p:nvPr userDrawn="1"/>
        </p:nvSpPr>
        <p:spPr>
          <a:xfrm>
            <a:off x="7442200" y="5500022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DBBC23A-726D-866B-7E64-A0A66310B63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79400" y="4737417"/>
            <a:ext cx="4840823" cy="2921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3CBA4AB-152C-E725-0061-23B068FF627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543900" y="4737288"/>
            <a:ext cx="4405717" cy="2921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000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5767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3200" y="183235"/>
            <a:ext cx="9144000" cy="38826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43210D-6C2F-4B01-2E8E-125AE5F6B5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86003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230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>
            <a:extLst>
              <a:ext uri="{FF2B5EF4-FFF2-40B4-BE49-F238E27FC236}">
                <a16:creationId xmlns:a16="http://schemas.microsoft.com/office/drawing/2014/main" id="{DF5F0757-74EB-9739-C4C2-60C2A5D5DA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514579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B244A6-FE66-CEEB-2844-BA3C5E004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022" y="183235"/>
            <a:ext cx="9144000" cy="38826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24684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:\com\Clients\Equable\inter-ppt-V2.jpg">
            <a:extLst>
              <a:ext uri="{FF2B5EF4-FFF2-40B4-BE49-F238E27FC236}">
                <a16:creationId xmlns:a16="http://schemas.microsoft.com/office/drawing/2014/main" id="{2675E28A-4367-80C1-9A20-EB038A1901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0" cy="572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9">
            <a:extLst>
              <a:ext uri="{FF2B5EF4-FFF2-40B4-BE49-F238E27FC236}">
                <a16:creationId xmlns:a16="http://schemas.microsoft.com/office/drawing/2014/main" id="{99C1FEEE-769A-6C66-97D6-C11495B2A93F}"/>
              </a:ext>
            </a:extLst>
          </p:cNvPr>
          <p:cNvSpPr txBox="1"/>
          <p:nvPr userDrawn="1"/>
        </p:nvSpPr>
        <p:spPr>
          <a:xfrm rot="16200000">
            <a:off x="8750645" y="3667378"/>
            <a:ext cx="2552361" cy="215729"/>
          </a:xfrm>
          <a:prstGeom prst="rect">
            <a:avLst/>
          </a:prstGeom>
          <a:noFill/>
        </p:spPr>
        <p:txBody>
          <a:bodyPr wrap="none" lIns="86707" tIns="43353" rIns="86707" bIns="43353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A1E19646-887F-F74D-47B2-11D5B7374063}"/>
              </a:ext>
            </a:extLst>
          </p:cNvPr>
          <p:cNvSpPr txBox="1"/>
          <p:nvPr userDrawn="1"/>
        </p:nvSpPr>
        <p:spPr>
          <a:xfrm>
            <a:off x="286774" y="5508405"/>
            <a:ext cx="994364" cy="173945"/>
          </a:xfrm>
          <a:prstGeom prst="rect">
            <a:avLst/>
          </a:prstGeom>
          <a:noFill/>
        </p:spPr>
        <p:txBody>
          <a:bodyPr wrap="square" lIns="87551" tIns="43777" rIns="87551" bIns="43777" rtlCol="0">
            <a:spAutoFit/>
          </a:bodyPr>
          <a:lstStyle/>
          <a:p>
            <a:pPr algn="l"/>
            <a:r>
              <a:rPr lang="en-US" sz="556" b="0" i="1" dirty="0">
                <a:solidFill>
                  <a:schemeClr val="bg1"/>
                </a:solidFill>
                <a:latin typeface="Century Gothic" pitchFamily="34" charset="0"/>
              </a:rPr>
              <a:t>Strategy </a:t>
            </a:r>
            <a:r>
              <a:rPr lang="en-US" sz="556" b="0" i="1" dirty="0">
                <a:solidFill>
                  <a:srgbClr val="00477A"/>
                </a:solidFill>
                <a:latin typeface="Century Gothic" pitchFamily="34" charset="0"/>
              </a:rPr>
              <a:t>Success</a:t>
            </a:r>
            <a:endParaRPr lang="fr-FR" sz="556" b="0" i="1" dirty="0">
              <a:solidFill>
                <a:srgbClr val="00477A"/>
              </a:solidFill>
              <a:latin typeface="Century Gothic" pitchFamily="34" charset="0"/>
            </a:endParaRPr>
          </a:p>
        </p:txBody>
      </p:sp>
      <p:pic>
        <p:nvPicPr>
          <p:cNvPr id="8" name="Picture 3" descr="L:\com\Clients\Equable\Charte_Identite_Visuelle EQUABLE\Identité visuelle\Version Arrière-plan P Cyan C\Version 1\RVB\Logo-EQUABLE-150dpi_RVB_PCyanC_V1.png">
            <a:extLst>
              <a:ext uri="{FF2B5EF4-FFF2-40B4-BE49-F238E27FC236}">
                <a16:creationId xmlns:a16="http://schemas.microsoft.com/office/drawing/2014/main" id="{90698F28-B507-D6A8-D967-875A8E75F3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001" y="5051097"/>
            <a:ext cx="557916" cy="495900"/>
          </a:xfrm>
          <a:prstGeom prst="rect">
            <a:avLst/>
          </a:prstGeom>
          <a:noFill/>
        </p:spPr>
      </p:pic>
      <p:sp>
        <p:nvSpPr>
          <p:cNvPr id="9" name="Rectangle 15">
            <a:extLst>
              <a:ext uri="{FF2B5EF4-FFF2-40B4-BE49-F238E27FC236}">
                <a16:creationId xmlns:a16="http://schemas.microsoft.com/office/drawing/2014/main" id="{CF077ABE-584E-FC9B-3BA6-76885F8352C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457128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56D3FB-301A-040B-60F6-4AEF83A1DB2F}"/>
              </a:ext>
            </a:extLst>
          </p:cNvPr>
          <p:cNvSpPr txBox="1"/>
          <p:nvPr userDrawn="1"/>
        </p:nvSpPr>
        <p:spPr>
          <a:xfrm>
            <a:off x="7442200" y="5466484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chemeClr val="bg1"/>
                </a:solidFill>
                <a:latin typeface="Century Gothic"/>
                <a:cs typeface="Century Gothic"/>
              </a:rPr>
              <a:t>Business Operations</a:t>
            </a:r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FCDA87B-962A-B99C-6D47-351E0FBBD2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7912" y="1792086"/>
            <a:ext cx="5145088" cy="528402"/>
          </a:xfrm>
          <a:prstGeom prst="rect">
            <a:avLst/>
          </a:prstGeom>
        </p:spPr>
        <p:txBody>
          <a:bodyPr vert="horz" lIns="104287" tIns="52144" rIns="104287" bIns="52144" rtlCol="0" anchor="ctr">
            <a:noAutofit/>
          </a:bodyPr>
          <a:lstStyle>
            <a:lvl1pPr algn="l" defTabSz="875657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1E1AC47-8E1F-FAC6-6B42-C87A3664EB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8550" y="2993399"/>
            <a:ext cx="5145088" cy="154050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875657" rtl="0" eaLnBrk="1" latinLnBrk="0" hangingPunct="1">
              <a:spcBef>
                <a:spcPct val="20000"/>
              </a:spcBef>
              <a:buClr>
                <a:srgbClr val="00477A"/>
              </a:buClr>
              <a:buFont typeface="Century Gothic" pitchFamily="34" charset="0"/>
              <a:buNone/>
              <a:defRPr sz="1600" kern="1200">
                <a:solidFill>
                  <a:schemeClr val="bg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37828" indent="0" algn="l" defTabSz="875657" rtl="0" eaLnBrk="1" latinLnBrk="0" hangingPunct="1">
              <a:spcBef>
                <a:spcPct val="20000"/>
              </a:spcBef>
              <a:buClr>
                <a:srgbClr val="009CDD"/>
              </a:buClr>
              <a:buFont typeface="Courier New" pitchFamily="49" charset="0"/>
              <a:buNone/>
              <a:defRPr sz="1511" kern="1200">
                <a:solidFill>
                  <a:srgbClr val="009CDD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094571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11" kern="1200">
                <a:solidFill>
                  <a:srgbClr val="00477A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532400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0229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8057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5886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3715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21543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9355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Equable top right 1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875" y="0"/>
            <a:ext cx="5694841" cy="5715000"/>
          </a:xfrm>
          <a:prstGeom prst="rect">
            <a:avLst/>
          </a:prstGeom>
        </p:spPr>
      </p:pic>
      <p:sp>
        <p:nvSpPr>
          <p:cNvPr id="4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13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7567768" y="5406487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pic>
        <p:nvPicPr>
          <p:cNvPr id="7" name="Picture 6" descr="GF_Logo-EQUABLE-150dpi_RVB_V2_no motto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4964502"/>
            <a:ext cx="551568" cy="53662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82195" y="5439880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5525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6" r:id="rId3"/>
    <p:sldLayoutId id="2147483957" r:id="rId4"/>
    <p:sldLayoutId id="2147483954" r:id="rId5"/>
    <p:sldLayoutId id="2147483958" r:id="rId6"/>
    <p:sldLayoutId id="2147483959" r:id="rId7"/>
    <p:sldLayoutId id="2147483960" r:id="rId8"/>
    <p:sldLayoutId id="2147483961" r:id="rId9"/>
    <p:sldLayoutId id="2147483985" r:id="rId10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5pPr>
      <a:lvl6pPr marL="507995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6pPr>
      <a:lvl7pPr marL="1015990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7pPr>
      <a:lvl8pPr marL="1523985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8pPr>
      <a:lvl9pPr marL="2031980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9pPr>
    </p:titleStyle>
    <p:bodyStyle>
      <a:lvl1pPr marL="380996" indent="-380996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rgbClr val="004880"/>
        </a:buClr>
        <a:buChar char="•"/>
        <a:defRPr sz="3111">
          <a:solidFill>
            <a:schemeClr val="tx1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1pPr>
      <a:lvl2pPr marL="448023" indent="-321025" algn="l" rtl="0" eaLnBrk="0" fontAlgn="base" hangingPunct="0">
        <a:lnSpc>
          <a:spcPct val="95000"/>
        </a:lnSpc>
        <a:spcBef>
          <a:spcPct val="30000"/>
        </a:spcBef>
        <a:spcAft>
          <a:spcPct val="0"/>
        </a:spcAft>
        <a:buClr>
          <a:srgbClr val="004880"/>
        </a:buClr>
        <a:buFont typeface="Arial" charset="0"/>
        <a:buChar char="&gt;"/>
        <a:defRPr sz="3111">
          <a:solidFill>
            <a:schemeClr val="tx1"/>
          </a:solidFill>
          <a:latin typeface="Century Gothic" pitchFamily="34" charset="0"/>
          <a:ea typeface="ＭＳ Ｐゴシック" pitchFamily="-105" charset="-128"/>
        </a:defRPr>
      </a:lvl2pPr>
      <a:lvl3pPr marL="952490" indent="-308678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004880"/>
        </a:buClr>
        <a:buChar char="–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  <a:cs typeface="ヒラギノ角ゴ Pro W3" pitchFamily="-105" charset="-128"/>
        </a:defRPr>
      </a:lvl3pPr>
      <a:lvl4pPr marL="1395223" indent="-315734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004880"/>
        </a:buClr>
        <a:buFont typeface="Times" pitchFamily="-112" charset="0"/>
        <a:buChar char="•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</a:defRPr>
      </a:lvl4pPr>
      <a:lvl5pPr marL="1843246" indent="-321025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</a:defRPr>
      </a:lvl5pPr>
      <a:lvl6pPr marL="2351241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6pPr>
      <a:lvl7pPr marL="2859236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7pPr>
      <a:lvl8pPr marL="3367231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8pPr>
      <a:lvl9pPr marL="3875226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fr-FR"/>
      </a:defPPr>
      <a:lvl1pPr marL="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:\com\Clients\Equable\workshop\templates-ppt\fond-diapo-ppt-V2.jpg">
            <a:extLst>
              <a:ext uri="{FF2B5EF4-FFF2-40B4-BE49-F238E27FC236}">
                <a16:creationId xmlns:a16="http://schemas.microsoft.com/office/drawing/2014/main" id="{57AF616F-F2AF-14FB-AA98-AF7E787A1AE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0160000" cy="627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718199A7-A611-799A-12E6-0D892FDC59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82195" y="936625"/>
            <a:ext cx="9782014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FR" dirty="0"/>
              <a:t>Cliquez pour modifier les styles du texte du masque</a:t>
            </a:r>
          </a:p>
          <a:p>
            <a:pPr lvl="1"/>
            <a:r>
              <a:rPr lang="fr-FR" altLang="en-FR" dirty="0"/>
              <a:t>Deuxième niveau</a:t>
            </a:r>
          </a:p>
          <a:p>
            <a:pPr lvl="2"/>
            <a:r>
              <a:rPr lang="fr-FR" altLang="en-FR" dirty="0"/>
              <a:t>Troisième niveau</a:t>
            </a:r>
          </a:p>
        </p:txBody>
      </p:sp>
      <p:sp>
        <p:nvSpPr>
          <p:cNvPr id="1029" name="Espace réservé du titre 1">
            <a:extLst>
              <a:ext uri="{FF2B5EF4-FFF2-40B4-BE49-F238E27FC236}">
                <a16:creationId xmlns:a16="http://schemas.microsoft.com/office/drawing/2014/main" id="{44C5D00A-78CF-6CF0-3A80-1ED2436337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944" y="26458"/>
            <a:ext cx="9144000" cy="52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FR" dirty="0"/>
              <a:t>Cliquez pour modifier le style du titre</a:t>
            </a:r>
          </a:p>
        </p:txBody>
      </p:sp>
      <p:sp>
        <p:nvSpPr>
          <p:cNvPr id="9" name="ZoneTexte 9">
            <a:extLst>
              <a:ext uri="{FF2B5EF4-FFF2-40B4-BE49-F238E27FC236}">
                <a16:creationId xmlns:a16="http://schemas.microsoft.com/office/drawing/2014/main" id="{31CB9628-F90F-4328-00F0-89A079D86B04}"/>
              </a:ext>
            </a:extLst>
          </p:cNvPr>
          <p:cNvSpPr txBox="1"/>
          <p:nvPr userDrawn="1"/>
        </p:nvSpPr>
        <p:spPr>
          <a:xfrm rot="16200000">
            <a:off x="8761213" y="3635949"/>
            <a:ext cx="2552394" cy="215748"/>
          </a:xfrm>
          <a:prstGeom prst="rect">
            <a:avLst/>
          </a:prstGeom>
          <a:noFill/>
        </p:spPr>
        <p:txBody>
          <a:bodyPr wrap="none" lIns="86723" tIns="43362" rIns="86723" bIns="43362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pic>
        <p:nvPicPr>
          <p:cNvPr id="4" name="Picture 3" descr="GF_Logo-EQUABLE-150dpi_RVB_V2_no motto.png">
            <a:extLst>
              <a:ext uri="{FF2B5EF4-FFF2-40B4-BE49-F238E27FC236}">
                <a16:creationId xmlns:a16="http://schemas.microsoft.com/office/drawing/2014/main" id="{59524E60-546B-436A-85B6-A04DC572F03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5041078"/>
            <a:ext cx="551568" cy="536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5704D5-6CB8-8BB7-EB9C-8731F8B83AA7}"/>
              </a:ext>
            </a:extLst>
          </p:cNvPr>
          <p:cNvSpPr txBox="1"/>
          <p:nvPr userDrawn="1"/>
        </p:nvSpPr>
        <p:spPr>
          <a:xfrm>
            <a:off x="182195" y="5516456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507D8FF-A795-6E25-305F-1EFD0427A28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71416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53EFE2-002E-316B-02EC-F3CC6570009B}"/>
              </a:ext>
            </a:extLst>
          </p:cNvPr>
          <p:cNvSpPr txBox="1"/>
          <p:nvPr userDrawn="1"/>
        </p:nvSpPr>
        <p:spPr>
          <a:xfrm>
            <a:off x="7525583" y="5480772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</p:spTree>
    <p:extLst>
      <p:ext uri="{BB962C8B-B14F-4D97-AF65-F5344CB8AC3E}">
        <p14:creationId xmlns:p14="http://schemas.microsoft.com/office/powerpoint/2010/main" val="30951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4" r:id="rId3"/>
    <p:sldLayoutId id="2147483983" r:id="rId4"/>
  </p:sldLayoutIdLst>
  <p:hf hdr="0" ftr="0" dt="0"/>
  <p:txStyles>
    <p:titleStyle>
      <a:lvl1pPr algn="l" defTabSz="760647" rtl="0" eaLnBrk="0" fontAlgn="base" hangingPunct="0">
        <a:spcBef>
          <a:spcPct val="0"/>
        </a:spcBef>
        <a:spcAft>
          <a:spcPct val="0"/>
        </a:spcAft>
        <a:defRPr sz="2000" b="1" kern="1200">
          <a:solidFill>
            <a:srgbClr val="00477A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2pPr>
      <a:lvl3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3pPr>
      <a:lvl4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4pPr>
      <a:lvl5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5pPr>
      <a:lvl6pPr marL="380985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6pPr>
      <a:lvl7pPr marL="761970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7pPr>
      <a:lvl8pPr marL="1142954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8pPr>
      <a:lvl9pPr marL="1523939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66700" indent="-266700" algn="l" defTabSz="760647" rtl="0" eaLnBrk="0" fontAlgn="base" hangingPunct="0">
        <a:spcBef>
          <a:spcPct val="20000"/>
        </a:spcBef>
        <a:spcAft>
          <a:spcPct val="0"/>
        </a:spcAft>
        <a:buClr>
          <a:srgbClr val="00477A"/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marL="617778" indent="-236793" algn="l" defTabSz="760647" rtl="0" eaLnBrk="0" fontAlgn="base" hangingPunct="0">
        <a:spcBef>
          <a:spcPct val="20000"/>
        </a:spcBef>
        <a:spcAft>
          <a:spcPct val="0"/>
        </a:spcAft>
        <a:buClr>
          <a:srgbClr val="009CDD"/>
        </a:buClr>
        <a:buFont typeface="Wingdings" pitchFamily="2" charset="2"/>
        <a:buChar char="§"/>
        <a:defRPr sz="1600" kern="1200">
          <a:solidFill>
            <a:srgbClr val="009CDD"/>
          </a:solidFill>
          <a:latin typeface="Century Gothic" pitchFamily="34" charset="0"/>
          <a:ea typeface="ＭＳ Ｐゴシック" charset="0"/>
          <a:cs typeface="+mn-cs"/>
        </a:defRPr>
      </a:lvl2pPr>
      <a:lvl3pPr marL="951139" indent="-189170" algn="l" defTabSz="760647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400" kern="1200">
          <a:solidFill>
            <a:srgbClr val="00477A"/>
          </a:solidFill>
          <a:latin typeface="Century Gothic" pitchFamily="34" charset="0"/>
          <a:ea typeface="ＭＳ Ｐゴシック" charset="0"/>
          <a:cs typeface="+mn-cs"/>
        </a:defRPr>
      </a:lvl3pPr>
      <a:lvl4pPr marL="1332124" indent="-189170" algn="l" defTabSz="7606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67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713109" indent="-189170" algn="l" defTabSz="7606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67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095034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5948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6864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7779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15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830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746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66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575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49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407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32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60E893-EDF6-B382-33DF-134F45FC6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400" y="2324101"/>
            <a:ext cx="5749598" cy="533400"/>
          </a:xfrm>
        </p:spPr>
        <p:txBody>
          <a:bodyPr>
            <a:noAutofit/>
          </a:bodyPr>
          <a:lstStyle/>
          <a:p>
            <a:r>
              <a:rPr lang="en-US" b="1" dirty="0"/>
              <a:t>IMPROVE</a:t>
            </a:r>
            <a:r>
              <a:rPr lang="en-US" dirty="0"/>
              <a:t> </a:t>
            </a:r>
            <a:r>
              <a:rPr lang="en-US" b="1" dirty="0"/>
              <a:t>phase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F5DA3B-9009-8438-B07A-0B33E7FDD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400" y="3924300"/>
            <a:ext cx="5749599" cy="596281"/>
          </a:xfrm>
        </p:spPr>
        <p:txBody>
          <a:bodyPr/>
          <a:lstStyle/>
          <a:p>
            <a:r>
              <a:rPr lang="en-US" dirty="0"/>
              <a:t>Project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194FB-EB39-CCA9-253C-42780225D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7" name="Picture 2" descr="improvement Icon - Free PNG &amp; SVG 3117333 - Noun Project">
            <a:extLst>
              <a:ext uri="{FF2B5EF4-FFF2-40B4-BE49-F238E27FC236}">
                <a16:creationId xmlns:a16="http://schemas.microsoft.com/office/drawing/2014/main" id="{32DCA29F-8BE3-2899-643C-D0404DC34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776" y="2888322"/>
            <a:ext cx="1114583" cy="100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7591A4C5-0EEA-2B1D-104B-713AECE78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0223" y="2019300"/>
            <a:ext cx="4405717" cy="2590800"/>
          </a:xfrm>
          <a:prstGeom prst="rect">
            <a:avLst/>
          </a:prstGeom>
          <a:solidFill>
            <a:srgbClr val="FFFFFF"/>
          </a:solidFill>
          <a:ln w="12700" cap="rnd">
            <a:solidFill>
              <a:srgbClr val="00477A"/>
            </a:solidFill>
            <a:prstDash val="sysDot"/>
            <a:miter lim="800000"/>
            <a:headEnd/>
            <a:tailEnd/>
          </a:ln>
        </p:spPr>
        <p:txBody>
          <a:bodyPr wrap="none" lIns="28632" tIns="28632" rIns="28632" bIns="28632" anchor="ctr"/>
          <a:lstStyle/>
          <a:p>
            <a:pPr algn="ctr"/>
            <a:r>
              <a:rPr lang="en-US" sz="1500" dirty="0">
                <a:solidFill>
                  <a:srgbClr val="01568D"/>
                </a:solidFill>
                <a:latin typeface="Century Gothic"/>
                <a:cs typeface="Century Gothic"/>
              </a:rPr>
              <a:t>Project picture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1A887596-1EF6-48B7-704C-E4F028D0762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79400" y="4737417"/>
            <a:ext cx="4840823" cy="292100"/>
          </a:xfrm>
        </p:spPr>
        <p:txBody>
          <a:bodyPr/>
          <a:lstStyle/>
          <a:p>
            <a:r>
              <a:rPr lang="en-US" dirty="0">
                <a:solidFill>
                  <a:srgbClr val="01568D"/>
                </a:solidFill>
              </a:rPr>
              <a:t>Green Belt/Black Belt name: 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99A1C4C-A071-79E2-CDFE-09F63984129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543900" y="4737288"/>
            <a:ext cx="4405717" cy="2921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1568D"/>
                </a:solidFill>
              </a:rPr>
              <a:t>Date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D2C854-C0C0-3065-D057-1CE04726E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56" y="338706"/>
            <a:ext cx="8986961" cy="160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4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Project reminder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1E4058-CBC1-4E73-AEA4-F4C4B69297B9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4DC6FC0-B43D-4F0D-8B6E-644A72247479}"/>
              </a:ext>
            </a:extLst>
          </p:cNvPr>
          <p:cNvSpPr/>
          <p:nvPr/>
        </p:nvSpPr>
        <p:spPr bwMode="auto">
          <a:xfrm>
            <a:off x="994678" y="2109554"/>
            <a:ext cx="4008218" cy="1357806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 algn="just">
              <a:buClr>
                <a:schemeClr val="bg2"/>
              </a:buClr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the current Performance issue in terms of Delay, Cost, Quality? Be SMART (Specific, Measurable, Attainable, Realistic, Tangible)] </a:t>
            </a:r>
            <a:endParaRPr lang="en-US" sz="116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à coins arrondis 3">
            <a:extLst>
              <a:ext uri="{FF2B5EF4-FFF2-40B4-BE49-F238E27FC236}">
                <a16:creationId xmlns:a16="http://schemas.microsoft.com/office/drawing/2014/main" id="{7BDF6862-FB45-ED25-BC69-D92130A03557}"/>
              </a:ext>
            </a:extLst>
          </p:cNvPr>
          <p:cNvSpPr/>
          <p:nvPr/>
        </p:nvSpPr>
        <p:spPr bwMode="auto">
          <a:xfrm>
            <a:off x="992554" y="1840502"/>
            <a:ext cx="4026218" cy="21485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Problem Statement</a:t>
            </a:r>
          </a:p>
        </p:txBody>
      </p:sp>
      <p:sp>
        <p:nvSpPr>
          <p:cNvPr id="5" name="Rectangle à coins arrondis 3">
            <a:extLst>
              <a:ext uri="{FF2B5EF4-FFF2-40B4-BE49-F238E27FC236}">
                <a16:creationId xmlns:a16="http://schemas.microsoft.com/office/drawing/2014/main" id="{AA4FCF5C-01D5-E1A4-CC3A-BDC0BFD3923E}"/>
              </a:ext>
            </a:extLst>
          </p:cNvPr>
          <p:cNvSpPr/>
          <p:nvPr/>
        </p:nvSpPr>
        <p:spPr bwMode="auto">
          <a:xfrm>
            <a:off x="5131461" y="1840502"/>
            <a:ext cx="4021125" cy="21485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SMART Goal Statement</a:t>
            </a:r>
          </a:p>
        </p:txBody>
      </p:sp>
      <p:sp>
        <p:nvSpPr>
          <p:cNvPr id="6" name="Rectangle à coins arrondis 6">
            <a:extLst>
              <a:ext uri="{FF2B5EF4-FFF2-40B4-BE49-F238E27FC236}">
                <a16:creationId xmlns:a16="http://schemas.microsoft.com/office/drawing/2014/main" id="{84AD7B07-5752-0248-8113-29A800C81A63}"/>
              </a:ext>
            </a:extLst>
          </p:cNvPr>
          <p:cNvSpPr/>
          <p:nvPr/>
        </p:nvSpPr>
        <p:spPr bwMode="auto">
          <a:xfrm>
            <a:off x="5141230" y="2109554"/>
            <a:ext cx="4019692" cy="1357806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 algn="just">
              <a:buClr>
                <a:schemeClr val="bg2"/>
              </a:buClr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the Future Performance Objective of this project in terms of Delay, Cost, Quality? Be SMART (Specific, Measurable, Attainable, Realistic, Tangible)]  </a:t>
            </a:r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B0C58B0B-F6F9-26CC-C72C-7B0D7BDFDAC9}"/>
              </a:ext>
            </a:extLst>
          </p:cNvPr>
          <p:cNvSpPr/>
          <p:nvPr/>
        </p:nvSpPr>
        <p:spPr bwMode="ltGray">
          <a:xfrm>
            <a:off x="983283" y="1085888"/>
            <a:ext cx="8182208" cy="6509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[Describe here the context of the project]</a:t>
            </a:r>
          </a:p>
        </p:txBody>
      </p:sp>
      <p:sp>
        <p:nvSpPr>
          <p:cNvPr id="8" name="Rectangle à coins arrondis 3">
            <a:extLst>
              <a:ext uri="{FF2B5EF4-FFF2-40B4-BE49-F238E27FC236}">
                <a16:creationId xmlns:a16="http://schemas.microsoft.com/office/drawing/2014/main" id="{9A521F54-94ED-668B-2919-D8E8D24CF108}"/>
              </a:ext>
            </a:extLst>
          </p:cNvPr>
          <p:cNvSpPr/>
          <p:nvPr/>
        </p:nvSpPr>
        <p:spPr bwMode="auto">
          <a:xfrm>
            <a:off x="965200" y="801092"/>
            <a:ext cx="8200291" cy="18114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1083" b="1" dirty="0">
                <a:solidFill>
                  <a:srgbClr val="373D6F"/>
                </a:solidFill>
                <a:latin typeface="Century Gothic"/>
                <a:cs typeface="Century Gothic"/>
              </a:rPr>
              <a:t>Project Context/Business Need/Alignment with Company strategy</a:t>
            </a:r>
          </a:p>
        </p:txBody>
      </p:sp>
      <p:sp>
        <p:nvSpPr>
          <p:cNvPr id="9" name="Rectangle à coins arrondis 3">
            <a:extLst>
              <a:ext uri="{FF2B5EF4-FFF2-40B4-BE49-F238E27FC236}">
                <a16:creationId xmlns:a16="http://schemas.microsoft.com/office/drawing/2014/main" id="{DC9C18CE-9F93-EBED-4EAF-4D3965837556}"/>
              </a:ext>
            </a:extLst>
          </p:cNvPr>
          <p:cNvSpPr/>
          <p:nvPr/>
        </p:nvSpPr>
        <p:spPr bwMode="auto">
          <a:xfrm>
            <a:off x="965200" y="3587709"/>
            <a:ext cx="4008216" cy="217981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In Scope</a:t>
            </a:r>
          </a:p>
        </p:txBody>
      </p:sp>
      <p:sp>
        <p:nvSpPr>
          <p:cNvPr id="10" name="Rectangle à coins arrondis 3">
            <a:extLst>
              <a:ext uri="{FF2B5EF4-FFF2-40B4-BE49-F238E27FC236}">
                <a16:creationId xmlns:a16="http://schemas.microsoft.com/office/drawing/2014/main" id="{3B849FC7-2293-7ADA-9A98-C2915665201C}"/>
              </a:ext>
            </a:extLst>
          </p:cNvPr>
          <p:cNvSpPr/>
          <p:nvPr/>
        </p:nvSpPr>
        <p:spPr bwMode="auto">
          <a:xfrm>
            <a:off x="5124746" y="3587708"/>
            <a:ext cx="4027840" cy="214853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Out of Scope</a:t>
            </a: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3780C7CF-D925-7873-DFED-5A04B0AB5662}"/>
              </a:ext>
            </a:extLst>
          </p:cNvPr>
          <p:cNvSpPr/>
          <p:nvPr/>
        </p:nvSpPr>
        <p:spPr bwMode="auto">
          <a:xfrm>
            <a:off x="983283" y="3872827"/>
            <a:ext cx="4008218" cy="1118273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in scope of this project?]</a:t>
            </a:r>
          </a:p>
        </p:txBody>
      </p:sp>
      <p:sp>
        <p:nvSpPr>
          <p:cNvPr id="12" name="Rectangle à coins arrondis 6">
            <a:extLst>
              <a:ext uri="{FF2B5EF4-FFF2-40B4-BE49-F238E27FC236}">
                <a16:creationId xmlns:a16="http://schemas.microsoft.com/office/drawing/2014/main" id="{DEC5FB44-AAA2-C85A-919B-75CA8664DF05}"/>
              </a:ext>
            </a:extLst>
          </p:cNvPr>
          <p:cNvSpPr/>
          <p:nvPr/>
        </p:nvSpPr>
        <p:spPr bwMode="auto">
          <a:xfrm>
            <a:off x="5141230" y="3886693"/>
            <a:ext cx="4019692" cy="1090539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out of scope of this project?]</a:t>
            </a:r>
          </a:p>
        </p:txBody>
      </p:sp>
    </p:spTree>
    <p:extLst>
      <p:ext uri="{BB962C8B-B14F-4D97-AF65-F5344CB8AC3E}">
        <p14:creationId xmlns:p14="http://schemas.microsoft.com/office/powerpoint/2010/main" val="368379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E69A3-227C-E469-16D0-5A66D8105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 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57135-4BEB-BDF4-6913-2F75FDC4F6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8CA01E-72B6-044C-7A18-7AA01D1B3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822968"/>
              </p:ext>
            </p:extLst>
          </p:nvPr>
        </p:nvGraphicFramePr>
        <p:xfrm>
          <a:off x="355600" y="784647"/>
          <a:ext cx="94488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636900773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90732192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5199767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32811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Problem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Critical Root Cause (Xi)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Solution/Improvement Action (</a:t>
                      </a:r>
                      <a:r>
                        <a:rPr lang="en-US" dirty="0" err="1"/>
                        <a:t>Aj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Action category </a:t>
                      </a:r>
                      <a:r>
                        <a:rPr lang="en-US" sz="1100" dirty="0"/>
                        <a:t>(People/Process/Technology)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48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Y1: </a:t>
                      </a:r>
                      <a:r>
                        <a:rPr lang="en-US" sz="1200" dirty="0" err="1"/>
                        <a:t>abcd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X1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abcd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A1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xyz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People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37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X2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efgh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A2</a:t>
                      </a:r>
                      <a:r>
                        <a:rPr lang="en-US" sz="1200" dirty="0"/>
                        <a:t>: zzzz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05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X3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ijkl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A3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wwww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Technology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44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X4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mnop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A4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yte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People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40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A5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uye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70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0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9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72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9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Xi: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Aj</a:t>
                      </a:r>
                      <a:r>
                        <a:rPr lang="en-US" sz="1200" dirty="0"/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People/Technology/Process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508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12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442F13B-287A-41B9-84D4-27621A06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Effort/Benefit matrix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68423-9BF5-4967-88A3-A858F1F0F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A8691A2-37E4-D5B3-91FF-20B8C704B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364376"/>
              </p:ext>
            </p:extLst>
          </p:nvPr>
        </p:nvGraphicFramePr>
        <p:xfrm>
          <a:off x="7907694" y="1022295"/>
          <a:ext cx="1693333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3333">
                  <a:extLst>
                    <a:ext uri="{9D8B030D-6E8A-4147-A177-3AD203B41FA5}">
                      <a16:colId xmlns:a16="http://schemas.microsoft.com/office/drawing/2014/main" val="4103323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Solution/Improvement Action (</a:t>
                      </a:r>
                      <a:r>
                        <a:rPr lang="en-US" sz="1200" dirty="0" err="1"/>
                        <a:t>Aj</a:t>
                      </a:r>
                      <a:r>
                        <a:rPr lang="en-US" sz="12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909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A1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xyz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6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A2</a:t>
                      </a:r>
                      <a:r>
                        <a:rPr lang="en-US" sz="1200" dirty="0"/>
                        <a:t>: zzzz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83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A3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wwww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91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A4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yte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4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A5</a:t>
                      </a:r>
                      <a:r>
                        <a:rPr lang="en-US" sz="1200" dirty="0"/>
                        <a:t>: </a:t>
                      </a:r>
                      <a:r>
                        <a:rPr lang="en-US" sz="1200" dirty="0" err="1"/>
                        <a:t>uye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05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0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00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049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1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/>
                        <a:t>Aj</a:t>
                      </a:r>
                      <a:r>
                        <a:rPr lang="en-US" sz="1200" dirty="0"/>
                        <a:t>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268594"/>
                  </a:ext>
                </a:extLst>
              </a:tr>
            </a:tbl>
          </a:graphicData>
        </a:graphic>
      </p:graphicFrame>
      <p:sp>
        <p:nvSpPr>
          <p:cNvPr id="5" name="Triangle rectangle 64">
            <a:extLst>
              <a:ext uri="{FF2B5EF4-FFF2-40B4-BE49-F238E27FC236}">
                <a16:creationId xmlns:a16="http://schemas.microsoft.com/office/drawing/2014/main" id="{1B2D5F61-5AA8-50D0-A3B9-5E447BD19330}"/>
              </a:ext>
            </a:extLst>
          </p:cNvPr>
          <p:cNvSpPr/>
          <p:nvPr/>
        </p:nvSpPr>
        <p:spPr bwMode="auto">
          <a:xfrm rot="16200000">
            <a:off x="3063421" y="1335084"/>
            <a:ext cx="1334279" cy="5090343"/>
          </a:xfrm>
          <a:prstGeom prst="rtTriangle">
            <a:avLst/>
          </a:prstGeom>
          <a:solidFill>
            <a:srgbClr val="00477A"/>
          </a:solidFill>
          <a:ln w="9525" cap="flat" cmpd="sng" algn="ctr">
            <a:solidFill>
              <a:srgbClr val="58585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6892" tIns="43446" rIns="86892" bIns="43446"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US" altLang="x-none" sz="1400">
              <a:solidFill>
                <a:srgbClr val="58585B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Triangle rectangle 59">
            <a:extLst>
              <a:ext uri="{FF2B5EF4-FFF2-40B4-BE49-F238E27FC236}">
                <a16:creationId xmlns:a16="http://schemas.microsoft.com/office/drawing/2014/main" id="{1673B2D4-2907-A074-4E87-11F1F3AC5EA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46127" y="1935833"/>
            <a:ext cx="2633095" cy="2554574"/>
          </a:xfrm>
          <a:prstGeom prst="rtTriangle">
            <a:avLst/>
          </a:prstGeom>
          <a:solidFill>
            <a:srgbClr val="009CDD"/>
          </a:solidFill>
          <a:ln w="9525">
            <a:solidFill>
              <a:srgbClr val="58585B"/>
            </a:solidFill>
            <a:round/>
            <a:headEnd/>
            <a:tailEnd/>
          </a:ln>
        </p:spPr>
        <p:txBody>
          <a:bodyPr lIns="86892" tIns="43446" rIns="86892" bIns="43446"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x-none" altLang="x-none" sz="1400">
              <a:solidFill>
                <a:srgbClr val="58585B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Line 3">
            <a:extLst>
              <a:ext uri="{FF2B5EF4-FFF2-40B4-BE49-F238E27FC236}">
                <a16:creationId xmlns:a16="http://schemas.microsoft.com/office/drawing/2014/main" id="{25995284-DD63-6000-5976-93E4C53066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7027" y="4540503"/>
            <a:ext cx="5584870" cy="14776"/>
          </a:xfrm>
          <a:prstGeom prst="line">
            <a:avLst/>
          </a:prstGeom>
          <a:noFill/>
          <a:ln w="9525">
            <a:solidFill>
              <a:srgbClr val="58585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6892" tIns="43446" rIns="86892" bIns="43446"/>
          <a:lstStyle/>
          <a:p>
            <a:endParaRPr lang="en-US" sz="1400">
              <a:solidFill>
                <a:srgbClr val="58585B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4EAA361E-713F-9C65-485D-760BCB78F2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6327" y="1665421"/>
            <a:ext cx="25725" cy="2994275"/>
          </a:xfrm>
          <a:prstGeom prst="line">
            <a:avLst/>
          </a:prstGeom>
          <a:noFill/>
          <a:ln w="9525">
            <a:solidFill>
              <a:srgbClr val="58585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6892" tIns="43446" rIns="86892" bIns="43446"/>
          <a:lstStyle/>
          <a:p>
            <a:endParaRPr lang="en-US" sz="1400">
              <a:solidFill>
                <a:srgbClr val="58585B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E745D25-7905-BB8A-FFFB-A6EAB6634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2859" y="4403703"/>
            <a:ext cx="595403" cy="3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altLang="x-none" sz="1400" b="1" dirty="0">
                <a:solidFill>
                  <a:srgbClr val="00477A"/>
                </a:solidFill>
                <a:latin typeface="Century Gothic" charset="0"/>
                <a:ea typeface="Century Gothic" charset="0"/>
                <a:cs typeface="Century Gothic" charset="0"/>
              </a:rPr>
              <a:t>Effort</a:t>
            </a: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9C2444EB-98DF-9597-8BBB-16813184D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448" y="1389385"/>
            <a:ext cx="765294" cy="3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x-none" sz="1400" b="1" dirty="0">
                <a:solidFill>
                  <a:srgbClr val="009CDD"/>
                </a:solidFill>
                <a:latin typeface="Century Gothic" charset="0"/>
                <a:ea typeface="Century Gothic" charset="0"/>
                <a:cs typeface="Century Gothic" charset="0"/>
              </a:rPr>
              <a:t>Benefit</a:t>
            </a:r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6AC95B50-1364-4243-1E33-B28BDEC7F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19" y="4611428"/>
            <a:ext cx="548924" cy="3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x-none" sz="1400" dirty="0">
                <a:solidFill>
                  <a:srgbClr val="00477A"/>
                </a:solidFill>
                <a:latin typeface="Century Gothic" charset="0"/>
                <a:ea typeface="Century Gothic" charset="0"/>
                <a:cs typeface="Century Gothic" charset="0"/>
              </a:rPr>
              <a:t>high</a:t>
            </a: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3ED0D824-1380-F881-044D-805D7F891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998" y="1770326"/>
            <a:ext cx="548924" cy="3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r"/>
            <a:r>
              <a:rPr lang="en-US" altLang="x-none" sz="1400" dirty="0">
                <a:solidFill>
                  <a:srgbClr val="009CDD"/>
                </a:solidFill>
                <a:latin typeface="Century Gothic" charset="0"/>
                <a:ea typeface="Century Gothic" charset="0"/>
                <a:cs typeface="Century Gothic" charset="0"/>
              </a:rPr>
              <a:t>high</a:t>
            </a: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353C373F-21B5-0A71-171A-73F949EB4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123" y="4388063"/>
            <a:ext cx="476799" cy="3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x-none" sz="1400" dirty="0">
                <a:solidFill>
                  <a:srgbClr val="009CDD"/>
                </a:solidFill>
                <a:latin typeface="Century Gothic" charset="0"/>
                <a:ea typeface="Century Gothic" charset="0"/>
                <a:cs typeface="Century Gothic" charset="0"/>
              </a:rPr>
              <a:t>low</a:t>
            </a: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3F9643D6-492C-03CB-2E11-C7E33728E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153" y="4611428"/>
            <a:ext cx="476799" cy="3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x-none" sz="1400" dirty="0">
                <a:solidFill>
                  <a:srgbClr val="00477A"/>
                </a:solidFill>
                <a:latin typeface="Century Gothic" charset="0"/>
                <a:ea typeface="Century Gothic" charset="0"/>
                <a:cs typeface="Century Gothic" charset="0"/>
              </a:rPr>
              <a:t>low</a:t>
            </a: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18C6CB31-35B2-EF42-B2A8-4A609661B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122" y="1920180"/>
            <a:ext cx="1663600" cy="45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x-none" sz="12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Most valuable Actions</a:t>
            </a:r>
          </a:p>
        </p:txBody>
      </p:sp>
      <p:sp>
        <p:nvSpPr>
          <p:cNvPr id="28" name="Line 25">
            <a:extLst>
              <a:ext uri="{FF2B5EF4-FFF2-40B4-BE49-F238E27FC236}">
                <a16:creationId xmlns:a16="http://schemas.microsoft.com/office/drawing/2014/main" id="{8B02D45A-4D81-D427-6477-DFA1090FA5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95731" y="3538209"/>
            <a:ext cx="448993" cy="395014"/>
          </a:xfrm>
          <a:prstGeom prst="line">
            <a:avLst/>
          </a:prstGeom>
          <a:noFill/>
          <a:ln w="952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6892" tIns="43446" rIns="86892" bIns="43446"/>
          <a:lstStyle/>
          <a:p>
            <a:endParaRPr lang="en-US" sz="1400">
              <a:solidFill>
                <a:srgbClr val="58585B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9" name="Line 26">
            <a:extLst>
              <a:ext uri="{FF2B5EF4-FFF2-40B4-BE49-F238E27FC236}">
                <a16:creationId xmlns:a16="http://schemas.microsoft.com/office/drawing/2014/main" id="{2FC4FD58-E71B-7953-7FB3-F2D1AEADA2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9606" y="3588447"/>
            <a:ext cx="447933" cy="344774"/>
          </a:xfrm>
          <a:prstGeom prst="line">
            <a:avLst/>
          </a:prstGeom>
          <a:noFill/>
          <a:ln w="952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6892" tIns="43446" rIns="86892" bIns="43446"/>
          <a:lstStyle/>
          <a:p>
            <a:endParaRPr lang="en-US" sz="1400">
              <a:solidFill>
                <a:srgbClr val="58585B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31" name="Connecteur droit 39">
            <a:extLst>
              <a:ext uri="{FF2B5EF4-FFF2-40B4-BE49-F238E27FC236}">
                <a16:creationId xmlns:a16="http://schemas.microsoft.com/office/drawing/2014/main" id="{FBF80F19-8DEB-CF3B-4C6A-7EF5C06E383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688365" y="1885737"/>
            <a:ext cx="39457" cy="2725692"/>
          </a:xfrm>
          <a:prstGeom prst="line">
            <a:avLst/>
          </a:prstGeom>
          <a:noFill/>
          <a:ln w="9525">
            <a:solidFill>
              <a:srgbClr val="58585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Text Box 9">
            <a:extLst>
              <a:ext uri="{FF2B5EF4-FFF2-40B4-BE49-F238E27FC236}">
                <a16:creationId xmlns:a16="http://schemas.microsoft.com/office/drawing/2014/main" id="{55283EF8-58EB-EED8-2B1B-920BD280D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003" y="4611428"/>
            <a:ext cx="896721" cy="3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x-none" sz="1400" dirty="0">
                <a:solidFill>
                  <a:srgbClr val="00477A"/>
                </a:solidFill>
                <a:latin typeface="Century Gothic" charset="0"/>
                <a:ea typeface="Century Gothic" charset="0"/>
                <a:cs typeface="Century Gothic" charset="0"/>
              </a:rPr>
              <a:t>medium</a:t>
            </a:r>
          </a:p>
        </p:txBody>
      </p:sp>
      <p:sp>
        <p:nvSpPr>
          <p:cNvPr id="33" name="Text Box 9">
            <a:extLst>
              <a:ext uri="{FF2B5EF4-FFF2-40B4-BE49-F238E27FC236}">
                <a16:creationId xmlns:a16="http://schemas.microsoft.com/office/drawing/2014/main" id="{912DAAA4-CDD5-04BE-5840-D2231280A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3014384"/>
            <a:ext cx="896722" cy="3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r"/>
            <a:r>
              <a:rPr lang="en-US" altLang="x-none" sz="1400" dirty="0">
                <a:solidFill>
                  <a:srgbClr val="009CDD"/>
                </a:solidFill>
                <a:latin typeface="Century Gothic" charset="0"/>
                <a:ea typeface="Century Gothic" charset="0"/>
                <a:cs typeface="Century Gothic" charset="0"/>
              </a:rPr>
              <a:t>medium</a:t>
            </a:r>
          </a:p>
        </p:txBody>
      </p:sp>
      <p:cxnSp>
        <p:nvCxnSpPr>
          <p:cNvPr id="34" name="Connecteur droit 46">
            <a:extLst>
              <a:ext uri="{FF2B5EF4-FFF2-40B4-BE49-F238E27FC236}">
                <a16:creationId xmlns:a16="http://schemas.microsoft.com/office/drawing/2014/main" id="{A49CA7B7-CF9B-0D40-5ADF-9799F48C5FE4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4881083" y="3639490"/>
            <a:ext cx="177902" cy="986"/>
          </a:xfrm>
          <a:prstGeom prst="line">
            <a:avLst/>
          </a:prstGeom>
          <a:noFill/>
          <a:ln w="9525">
            <a:solidFill>
              <a:srgbClr val="5858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15">
            <a:extLst>
              <a:ext uri="{FF2B5EF4-FFF2-40B4-BE49-F238E27FC236}">
                <a16:creationId xmlns:a16="http://schemas.microsoft.com/office/drawing/2014/main" id="{301A9E10-4808-70A8-48F7-EDD2F17A1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484" y="3960029"/>
            <a:ext cx="1663601" cy="45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x-none" sz="12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Non valuable Actions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C68D9AE-62A9-9365-20E7-E033269863C3}"/>
              </a:ext>
            </a:extLst>
          </p:cNvPr>
          <p:cNvGrpSpPr/>
          <p:nvPr/>
        </p:nvGrpSpPr>
        <p:grpSpPr>
          <a:xfrm>
            <a:off x="3702932" y="1412116"/>
            <a:ext cx="832712" cy="303184"/>
            <a:chOff x="1339756" y="2740454"/>
            <a:chExt cx="832712" cy="303184"/>
          </a:xfrm>
        </p:grpSpPr>
        <p:sp>
          <p:nvSpPr>
            <p:cNvPr id="27" name="Text Box 24">
              <a:extLst>
                <a:ext uri="{FF2B5EF4-FFF2-40B4-BE49-F238E27FC236}">
                  <a16:creationId xmlns:a16="http://schemas.microsoft.com/office/drawing/2014/main" id="{72F09019-1B2D-9A2F-C688-AF519FE9D9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9756" y="2740454"/>
              <a:ext cx="832712" cy="303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6892" tIns="43446" rIns="86892" bIns="43446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1pPr>
              <a:lvl2pPr marL="37931725" indent="-37474525"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9pPr>
            </a:lstStyle>
            <a:p>
              <a:r>
                <a:rPr lang="en-US" altLang="x-none" sz="1400" dirty="0">
                  <a:latin typeface="Century Gothic" charset="0"/>
                  <a:ea typeface="Century Gothic" charset="0"/>
                  <a:cs typeface="Century Gothic" charset="0"/>
                </a:rPr>
                <a:t>Action j</a:t>
              </a:r>
            </a:p>
          </p:txBody>
        </p:sp>
        <p:sp>
          <p:nvSpPr>
            <p:cNvPr id="30" name="Oval 18">
              <a:extLst>
                <a:ext uri="{FF2B5EF4-FFF2-40B4-BE49-F238E27FC236}">
                  <a16:creationId xmlns:a16="http://schemas.microsoft.com/office/drawing/2014/main" id="{525B1F75-E847-82DD-50DF-E087676DE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8039" y="2740455"/>
              <a:ext cx="57183" cy="50238"/>
            </a:xfrm>
            <a:prstGeom prst="ellipse">
              <a:avLst/>
            </a:prstGeom>
            <a:solidFill>
              <a:srgbClr val="00477A"/>
            </a:solidFill>
            <a:ln w="19050">
              <a:solidFill>
                <a:srgbClr val="58585B"/>
              </a:solidFill>
              <a:round/>
              <a:headEnd/>
              <a:tailEnd/>
            </a:ln>
          </p:spPr>
          <p:txBody>
            <a:bodyPr wrap="none" lIns="86892" tIns="43446" rIns="86892" bIns="43446" anchor="ctr"/>
            <a:lstStyle>
              <a:lvl1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1pPr>
              <a:lvl2pPr marL="37931725" indent="-37474525"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40000"/>
                </a:spcBef>
                <a:buClr>
                  <a:schemeClr val="accent2"/>
                </a:buClr>
                <a:buSzPct val="130000"/>
              </a:pPr>
              <a:endParaRPr lang="x-none" altLang="x-none" sz="14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</p:grpSp>
      <p:sp>
        <p:nvSpPr>
          <p:cNvPr id="38" name="Text Box 15">
            <a:extLst>
              <a:ext uri="{FF2B5EF4-FFF2-40B4-BE49-F238E27FC236}">
                <a16:creationId xmlns:a16="http://schemas.microsoft.com/office/drawing/2014/main" id="{05B18B87-5764-73D2-8206-75D988139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681" y="1952722"/>
            <a:ext cx="1663600" cy="45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892" tIns="43446" rIns="86892" bIns="43446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fr-FR" altLang="x-none" sz="1200" b="1" dirty="0">
                <a:solidFill>
                  <a:srgbClr val="58585B"/>
                </a:solidFill>
                <a:latin typeface="Century Gothic" charset="0"/>
                <a:ea typeface="Century Gothic" charset="0"/>
                <a:cs typeface="Century Gothic" charset="0"/>
              </a:rPr>
              <a:t>Action</a:t>
            </a:r>
            <a:r>
              <a:rPr lang="en-US" altLang="x-none" sz="1200" b="1" dirty="0">
                <a:solidFill>
                  <a:srgbClr val="58585B"/>
                </a:solidFill>
                <a:latin typeface="Century Gothic" charset="0"/>
                <a:ea typeface="Century Gothic" charset="0"/>
                <a:cs typeface="Century Gothic" charset="0"/>
              </a:rPr>
              <a:t>s to</a:t>
            </a:r>
          </a:p>
          <a:p>
            <a:pPr algn="ctr"/>
            <a:r>
              <a:rPr lang="en-US" altLang="x-none" sz="1200" b="1" dirty="0">
                <a:solidFill>
                  <a:srgbClr val="58585B"/>
                </a:solidFill>
                <a:latin typeface="Century Gothic" charset="0"/>
                <a:ea typeface="Century Gothic" charset="0"/>
                <a:cs typeface="Century Gothic" charset="0"/>
              </a:rPr>
              <a:t>evaluate</a:t>
            </a:r>
          </a:p>
        </p:txBody>
      </p:sp>
      <p:cxnSp>
        <p:nvCxnSpPr>
          <p:cNvPr id="39" name="Connecteur droit 57">
            <a:extLst>
              <a:ext uri="{FF2B5EF4-FFF2-40B4-BE49-F238E27FC236}">
                <a16:creationId xmlns:a16="http://schemas.microsoft.com/office/drawing/2014/main" id="{5DA47058-2616-6DF1-9E33-1BE45A628088}"/>
              </a:ext>
            </a:extLst>
          </p:cNvPr>
          <p:cNvCxnSpPr>
            <a:cxnSpLocks noChangeShapeType="1"/>
            <a:endCxn id="6" idx="0"/>
          </p:cNvCxnSpPr>
          <p:nvPr/>
        </p:nvCxnSpPr>
        <p:spPr bwMode="auto">
          <a:xfrm flipV="1">
            <a:off x="1166327" y="1896573"/>
            <a:ext cx="2573635" cy="2658706"/>
          </a:xfrm>
          <a:prstGeom prst="line">
            <a:avLst/>
          </a:prstGeom>
          <a:noFill/>
          <a:ln w="9525">
            <a:solidFill>
              <a:srgbClr val="58585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necteur droit 60">
            <a:extLst>
              <a:ext uri="{FF2B5EF4-FFF2-40B4-BE49-F238E27FC236}">
                <a16:creationId xmlns:a16="http://schemas.microsoft.com/office/drawing/2014/main" id="{8CD1D9D1-467E-78BB-D9A0-5C21D93FD839}"/>
              </a:ext>
            </a:extLst>
          </p:cNvPr>
          <p:cNvCxnSpPr>
            <a:cxnSpLocks noChangeShapeType="1"/>
            <a:endCxn id="5" idx="4"/>
          </p:cNvCxnSpPr>
          <p:nvPr/>
        </p:nvCxnSpPr>
        <p:spPr bwMode="auto">
          <a:xfrm flipV="1">
            <a:off x="1166327" y="3213116"/>
            <a:ext cx="5109405" cy="1342163"/>
          </a:xfrm>
          <a:prstGeom prst="line">
            <a:avLst/>
          </a:prstGeom>
          <a:noFill/>
          <a:ln w="9525">
            <a:solidFill>
              <a:srgbClr val="58585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02C09EA-668F-E807-0C4B-6526CBDE4CF1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3739962" y="1896572"/>
            <a:ext cx="253577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74549C-2CBE-69D4-7DC9-7C5FB7BCE1AA}"/>
              </a:ext>
            </a:extLst>
          </p:cNvPr>
          <p:cNvCxnSpPr>
            <a:cxnSpLocks/>
            <a:endCxn id="5" idx="4"/>
          </p:cNvCxnSpPr>
          <p:nvPr/>
        </p:nvCxnSpPr>
        <p:spPr>
          <a:xfrm>
            <a:off x="6275732" y="1896573"/>
            <a:ext cx="0" cy="1316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39">
            <a:extLst>
              <a:ext uri="{FF2B5EF4-FFF2-40B4-BE49-F238E27FC236}">
                <a16:creationId xmlns:a16="http://schemas.microsoft.com/office/drawing/2014/main" id="{B54B0826-3526-35D3-310F-EA1C1DB385F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203196" y="4560406"/>
            <a:ext cx="156627" cy="1059"/>
          </a:xfrm>
          <a:prstGeom prst="line">
            <a:avLst/>
          </a:prstGeom>
          <a:noFill/>
          <a:ln w="9525">
            <a:solidFill>
              <a:srgbClr val="5858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Connecteur droit 46">
            <a:extLst>
              <a:ext uri="{FF2B5EF4-FFF2-40B4-BE49-F238E27FC236}">
                <a16:creationId xmlns:a16="http://schemas.microsoft.com/office/drawing/2014/main" id="{863A34D7-3B05-CAC8-17A3-86049BB29429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083674" y="1902385"/>
            <a:ext cx="177902" cy="986"/>
          </a:xfrm>
          <a:prstGeom prst="line">
            <a:avLst/>
          </a:prstGeom>
          <a:noFill/>
          <a:ln w="9525">
            <a:solidFill>
              <a:srgbClr val="5858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Connecteur droit 39">
            <a:extLst>
              <a:ext uri="{FF2B5EF4-FFF2-40B4-BE49-F238E27FC236}">
                <a16:creationId xmlns:a16="http://schemas.microsoft.com/office/drawing/2014/main" id="{CF79F656-5526-0ACC-CC03-499B84503D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8313" y="3182848"/>
            <a:ext cx="5240618" cy="30271"/>
          </a:xfrm>
          <a:prstGeom prst="line">
            <a:avLst/>
          </a:prstGeom>
          <a:noFill/>
          <a:ln w="9525">
            <a:solidFill>
              <a:srgbClr val="58585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A579C8C-A488-BBDA-FDE8-992E944B17A1}"/>
              </a:ext>
            </a:extLst>
          </p:cNvPr>
          <p:cNvGrpSpPr/>
          <p:nvPr/>
        </p:nvGrpSpPr>
        <p:grpSpPr>
          <a:xfrm>
            <a:off x="2619862" y="1412116"/>
            <a:ext cx="831110" cy="303184"/>
            <a:chOff x="1339756" y="2740454"/>
            <a:chExt cx="831110" cy="303184"/>
          </a:xfrm>
        </p:grpSpPr>
        <p:sp>
          <p:nvSpPr>
            <p:cNvPr id="51" name="Text Box 24">
              <a:extLst>
                <a:ext uri="{FF2B5EF4-FFF2-40B4-BE49-F238E27FC236}">
                  <a16:creationId xmlns:a16="http://schemas.microsoft.com/office/drawing/2014/main" id="{01AFC64B-0578-B2AC-5A79-DC99088E8E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9756" y="2740454"/>
              <a:ext cx="831110" cy="303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6892" tIns="43446" rIns="86892" bIns="43446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1pPr>
              <a:lvl2pPr marL="37931725" indent="-37474525"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9pPr>
            </a:lstStyle>
            <a:p>
              <a:r>
                <a:rPr lang="en-US" altLang="x-none" sz="1400" dirty="0">
                  <a:latin typeface="Century Gothic" charset="0"/>
                  <a:ea typeface="Century Gothic" charset="0"/>
                  <a:cs typeface="Century Gothic" charset="0"/>
                </a:rPr>
                <a:t>Action </a:t>
              </a:r>
              <a:r>
                <a:rPr lang="en-US" altLang="x-none" sz="1400" dirty="0" err="1">
                  <a:latin typeface="Century Gothic" charset="0"/>
                  <a:ea typeface="Century Gothic" charset="0"/>
                  <a:cs typeface="Century Gothic" charset="0"/>
                </a:rPr>
                <a:t>i</a:t>
              </a:r>
              <a:endParaRPr lang="en-US" altLang="x-none" sz="140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2" name="Oval 18">
              <a:extLst>
                <a:ext uri="{FF2B5EF4-FFF2-40B4-BE49-F238E27FC236}">
                  <a16:creationId xmlns:a16="http://schemas.microsoft.com/office/drawing/2014/main" id="{753A119A-574E-730F-CD4B-EEF80FF50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8039" y="2740455"/>
              <a:ext cx="57183" cy="50238"/>
            </a:xfrm>
            <a:prstGeom prst="ellipse">
              <a:avLst/>
            </a:prstGeom>
            <a:solidFill>
              <a:srgbClr val="00477A"/>
            </a:solidFill>
            <a:ln w="19050">
              <a:solidFill>
                <a:srgbClr val="58585B"/>
              </a:solidFill>
              <a:round/>
              <a:headEnd/>
              <a:tailEnd/>
            </a:ln>
          </p:spPr>
          <p:txBody>
            <a:bodyPr wrap="none" lIns="86892" tIns="43446" rIns="86892" bIns="43446" anchor="ctr"/>
            <a:lstStyle>
              <a:lvl1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1pPr>
              <a:lvl2pPr marL="37931725" indent="-37474525"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  <a:ea typeface="ヒラギノ角ゴ Pro W3" charset="-128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40000"/>
                </a:spcBef>
                <a:buClr>
                  <a:schemeClr val="accent2"/>
                </a:buClr>
                <a:buSzPct val="130000"/>
              </a:pPr>
              <a:endParaRPr lang="x-none" altLang="x-none" sz="14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4926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0FDDC28-823A-4A32-84F2-FEBF16A2E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4E038-5BE2-46CB-932A-9E6E6D42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8917CB-D271-B549-40B7-8F2C39AFB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41" y="876300"/>
            <a:ext cx="9606517" cy="426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63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9532-3FC2-EE02-E1FF-99E0439A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 action </a:t>
            </a:r>
            <a:r>
              <a:rPr lang="en-US" dirty="0" err="1"/>
              <a:t>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A0D6F-B3F1-B473-8029-08FECE255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8" name="Rounded Rectangle 27">
            <a:extLst>
              <a:ext uri="{FF2B5EF4-FFF2-40B4-BE49-F238E27FC236}">
                <a16:creationId xmlns:a16="http://schemas.microsoft.com/office/drawing/2014/main" id="{B7986575-DED6-46EE-B2FA-8F4F7287003A}"/>
              </a:ext>
            </a:extLst>
          </p:cNvPr>
          <p:cNvSpPr/>
          <p:nvPr/>
        </p:nvSpPr>
        <p:spPr bwMode="ltGray">
          <a:xfrm>
            <a:off x="355600" y="738655"/>
            <a:ext cx="9448800" cy="112824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Describe Improvement action: _____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C3B1BA-7EAC-00F2-7291-97CA780C0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599" y="2171700"/>
            <a:ext cx="4540779" cy="274320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lIns="28632" tIns="28632" rIns="28632" bIns="28632" anchor="ctr"/>
          <a:lstStyle/>
          <a:p>
            <a:pPr algn="ctr"/>
            <a:r>
              <a:rPr lang="en-US" sz="1500" dirty="0">
                <a:latin typeface="Century Gothic"/>
                <a:cs typeface="Century Gothic"/>
              </a:rPr>
              <a:t>Picture before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064A20-EE1A-B89C-A88E-321C64BC6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3621" y="2171700"/>
            <a:ext cx="4540779" cy="274320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lIns="28632" tIns="28632" rIns="28632" bIns="28632" anchor="ctr"/>
          <a:lstStyle/>
          <a:p>
            <a:pPr algn="ctr"/>
            <a:r>
              <a:rPr lang="en-US" sz="1500">
                <a:latin typeface="Century Gothic"/>
                <a:cs typeface="Century Gothic"/>
              </a:rPr>
              <a:t>Picture after</a:t>
            </a:r>
          </a:p>
        </p:txBody>
      </p:sp>
    </p:spTree>
    <p:extLst>
      <p:ext uri="{BB962C8B-B14F-4D97-AF65-F5344CB8AC3E}">
        <p14:creationId xmlns:p14="http://schemas.microsoft.com/office/powerpoint/2010/main" val="3693702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9532-3FC2-EE02-E1FF-99E0439A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 action </a:t>
            </a:r>
            <a:r>
              <a:rPr lang="en-US" dirty="0" err="1"/>
              <a:t>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A0D6F-B3F1-B473-8029-08FECE255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" name="Rounded Rectangle 27">
            <a:extLst>
              <a:ext uri="{FF2B5EF4-FFF2-40B4-BE49-F238E27FC236}">
                <a16:creationId xmlns:a16="http://schemas.microsoft.com/office/drawing/2014/main" id="{B7986575-DED6-46EE-B2FA-8F4F7287003A}"/>
              </a:ext>
            </a:extLst>
          </p:cNvPr>
          <p:cNvSpPr/>
          <p:nvPr/>
        </p:nvSpPr>
        <p:spPr bwMode="ltGray">
          <a:xfrm>
            <a:off x="355600" y="738655"/>
            <a:ext cx="9448800" cy="112824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Describe Improvement action: _____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C3B1BA-7EAC-00F2-7291-97CA780C0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599" y="2171700"/>
            <a:ext cx="4540779" cy="274320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lIns="28632" tIns="28632" rIns="28632" bIns="28632" anchor="ctr"/>
          <a:lstStyle/>
          <a:p>
            <a:pPr algn="ctr"/>
            <a:r>
              <a:rPr lang="en-US" sz="1500" dirty="0">
                <a:latin typeface="Century Gothic"/>
                <a:cs typeface="Century Gothic"/>
              </a:rPr>
              <a:t>Picture before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064A20-EE1A-B89C-A88E-321C64BC6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3621" y="2171700"/>
            <a:ext cx="4540779" cy="274320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lIns="28632" tIns="28632" rIns="28632" bIns="28632" anchor="ctr"/>
          <a:lstStyle/>
          <a:p>
            <a:pPr algn="ctr"/>
            <a:r>
              <a:rPr lang="en-US" sz="1500">
                <a:latin typeface="Century Gothic"/>
                <a:cs typeface="Century Gothic"/>
              </a:rPr>
              <a:t>Picture after</a:t>
            </a:r>
          </a:p>
        </p:txBody>
      </p:sp>
    </p:spTree>
    <p:extLst>
      <p:ext uri="{BB962C8B-B14F-4D97-AF65-F5344CB8AC3E}">
        <p14:creationId xmlns:p14="http://schemas.microsoft.com/office/powerpoint/2010/main" val="3424594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 d’écran 2013-09-01 à 15.11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103" y="1686355"/>
            <a:ext cx="2809749" cy="2831930"/>
          </a:xfrm>
          <a:prstGeom prst="rect">
            <a:avLst/>
          </a:prstGeom>
        </p:spPr>
      </p:pic>
      <p:pic>
        <p:nvPicPr>
          <p:cNvPr id="3" name="Picture 2" descr="Capture d’écran 2013-09-01 à 15.12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855" y="1628749"/>
            <a:ext cx="1162181" cy="2808896"/>
          </a:xfrm>
          <a:prstGeom prst="rect">
            <a:avLst/>
          </a:prstGeom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889000" y="4620968"/>
            <a:ext cx="8188331" cy="300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8806" tIns="39404" rIns="78806" bIns="39404">
            <a:spAutoFit/>
          </a:bodyPr>
          <a:lstStyle/>
          <a:p>
            <a:pPr marL="0" lvl="1" algn="ctr" eaLnBrk="1" hangingPunct="1">
              <a:spcBef>
                <a:spcPct val="50000"/>
              </a:spcBef>
              <a:buClr>
                <a:srgbClr val="851D58"/>
              </a:buClr>
            </a:pPr>
            <a:r>
              <a:rPr lang="en-US" sz="1436" kern="0" dirty="0">
                <a:latin typeface="Century Gothic" pitchFamily="34" charset="0"/>
                <a:ea typeface="ＭＳ Ｐゴシック" pitchFamily="34" charset="-128"/>
              </a:rPr>
              <a:t>Key takeaway!!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75329-C56A-C5CA-7F07-7CD8C0AD6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improvement: Y continuous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03A97-C678-4A54-A6FC-055E6046D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F73EF5A-646B-D04A-8E8F-985365AAADD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E8C41A-89BC-CFF1-40B4-B35FCAA33FAC}"/>
              </a:ext>
            </a:extLst>
          </p:cNvPr>
          <p:cNvSpPr txBox="1"/>
          <p:nvPr/>
        </p:nvSpPr>
        <p:spPr>
          <a:xfrm>
            <a:off x="5107599" y="175747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Century Gothic" panose="020B0502020202020204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62948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4" name="Line 4"/>
          <p:cNvSpPr>
            <a:spLocks noChangeShapeType="1"/>
          </p:cNvSpPr>
          <p:nvPr/>
        </p:nvSpPr>
        <p:spPr bwMode="auto">
          <a:xfrm>
            <a:off x="5077196" y="1367896"/>
            <a:ext cx="2804" cy="322924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US" sz="2366"/>
          </a:p>
        </p:txBody>
      </p:sp>
      <p:pic>
        <p:nvPicPr>
          <p:cNvPr id="4" name="Picture 3" descr="Capture d’écran 2013-09-01 à 15.13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682" y="723900"/>
            <a:ext cx="3558712" cy="37806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47682" y="2400300"/>
            <a:ext cx="3558712" cy="2104207"/>
          </a:xfrm>
          <a:prstGeom prst="rect">
            <a:avLst/>
          </a:prstGeom>
          <a:noFill/>
          <a:ln w="38100">
            <a:solidFill>
              <a:srgbClr val="851D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6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C15894-5FF9-C8B5-09E7-205FDA17E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Proof of improvement: Y continuous</a:t>
            </a:r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F8D0A5-B987-CABA-9DD2-874C0AB2B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F73EF5A-646B-D04A-8E8F-985365AAADD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211F11-6959-C19C-2E27-7E6AD3140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4620968"/>
            <a:ext cx="8188331" cy="300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8806" tIns="39404" rIns="78806" bIns="39404">
            <a:spAutoFit/>
          </a:bodyPr>
          <a:lstStyle/>
          <a:p>
            <a:pPr marL="0" lvl="1" algn="ctr" eaLnBrk="1" hangingPunct="1">
              <a:spcBef>
                <a:spcPct val="50000"/>
              </a:spcBef>
              <a:buClr>
                <a:srgbClr val="851D58"/>
              </a:buClr>
            </a:pPr>
            <a:r>
              <a:rPr lang="en-US" sz="1436" kern="0" dirty="0">
                <a:latin typeface="Century Gothic" pitchFamily="34" charset="0"/>
                <a:ea typeface="ＭＳ Ｐゴシック" pitchFamily="34" charset="-128"/>
              </a:rPr>
              <a:t>Key takeaway!!</a:t>
            </a:r>
          </a:p>
        </p:txBody>
      </p:sp>
    </p:spTree>
    <p:extLst>
      <p:ext uri="{BB962C8B-B14F-4D97-AF65-F5344CB8AC3E}">
        <p14:creationId xmlns:p14="http://schemas.microsoft.com/office/powerpoint/2010/main" val="312501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 d’écran 2013-09-01 à 15.26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168" y="1181100"/>
            <a:ext cx="3085580" cy="341888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39840" y="4257655"/>
            <a:ext cx="2169191" cy="335642"/>
          </a:xfrm>
          <a:prstGeom prst="rect">
            <a:avLst/>
          </a:prstGeom>
          <a:noFill/>
          <a:ln w="38100">
            <a:solidFill>
              <a:srgbClr val="851D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6"/>
          </a:p>
        </p:txBody>
      </p:sp>
      <p:sp>
        <p:nvSpPr>
          <p:cNvPr id="12" name="Rectangle 11"/>
          <p:cNvSpPr/>
          <p:nvPr/>
        </p:nvSpPr>
        <p:spPr>
          <a:xfrm>
            <a:off x="4686641" y="3003156"/>
            <a:ext cx="707345" cy="287693"/>
          </a:xfrm>
          <a:prstGeom prst="rect">
            <a:avLst/>
          </a:prstGeom>
          <a:noFill/>
          <a:ln w="38100">
            <a:solidFill>
              <a:srgbClr val="851D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6"/>
          </a:p>
        </p:txBody>
      </p:sp>
      <p:sp>
        <p:nvSpPr>
          <p:cNvPr id="3" name="Up Arrow 2"/>
          <p:cNvSpPr/>
          <p:nvPr/>
        </p:nvSpPr>
        <p:spPr>
          <a:xfrm>
            <a:off x="5016734" y="3306509"/>
            <a:ext cx="29940" cy="958976"/>
          </a:xfrm>
          <a:prstGeom prst="upArrow">
            <a:avLst/>
          </a:prstGeom>
          <a:solidFill>
            <a:srgbClr val="851D58"/>
          </a:solidFill>
          <a:ln>
            <a:solidFill>
              <a:srgbClr val="851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6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12D7AF-0EB4-37FD-1C94-5463FF98C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Proof of Improvement: Y attribute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74F0B-9B5B-CE4C-B1B8-CD9848E21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F73EF5A-646B-D04A-8E8F-985365AAADD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00FA6C-5E8E-81EE-81CD-AF68302D1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269" y="4655562"/>
            <a:ext cx="8188331" cy="300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8806" tIns="39404" rIns="78806" bIns="39404">
            <a:spAutoFit/>
          </a:bodyPr>
          <a:lstStyle/>
          <a:p>
            <a:pPr marL="0" lvl="1" algn="ctr" eaLnBrk="1" hangingPunct="1">
              <a:spcBef>
                <a:spcPct val="50000"/>
              </a:spcBef>
              <a:buClr>
                <a:srgbClr val="851D58"/>
              </a:buClr>
            </a:pPr>
            <a:r>
              <a:rPr lang="en-US" sz="1436" kern="0" dirty="0">
                <a:latin typeface="Century Gothic" pitchFamily="34" charset="0"/>
                <a:ea typeface="ＭＳ Ｐゴシック" pitchFamily="34" charset="-128"/>
              </a:rPr>
              <a:t>Key takeaway!!</a:t>
            </a:r>
          </a:p>
        </p:txBody>
      </p:sp>
    </p:spTree>
    <p:extLst>
      <p:ext uri="{BB962C8B-B14F-4D97-AF65-F5344CB8AC3E}">
        <p14:creationId xmlns:p14="http://schemas.microsoft.com/office/powerpoint/2010/main" val="78920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Project CTQ monitoring (before/after Improve)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1E4058-CBC1-4E73-AEA4-F4C4B69297B9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581C4-C027-CECF-3E5B-88806C153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1534631"/>
            <a:ext cx="7772400" cy="26457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2F7549-C78E-73BE-36B2-BDB2391FC411}"/>
              </a:ext>
            </a:extLst>
          </p:cNvPr>
          <p:cNvSpPr txBox="1"/>
          <p:nvPr/>
        </p:nvSpPr>
        <p:spPr>
          <a:xfrm rot="19330083">
            <a:off x="2355292" y="1181100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BB4FB7-3264-CA90-5CA5-7E848FA15298}"/>
              </a:ext>
            </a:extLst>
          </p:cNvPr>
          <p:cNvSpPr txBox="1"/>
          <p:nvPr/>
        </p:nvSpPr>
        <p:spPr>
          <a:xfrm>
            <a:off x="1651000" y="3009900"/>
            <a:ext cx="3658252" cy="276999"/>
          </a:xfrm>
          <a:prstGeom prst="rect">
            <a:avLst/>
          </a:prstGeom>
          <a:solidFill>
            <a:srgbClr val="009C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Before IMPROVE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0BC37A5-5E85-36AC-6BC0-F20A92681807}"/>
              </a:ext>
            </a:extLst>
          </p:cNvPr>
          <p:cNvCxnSpPr>
            <a:cxnSpLocks/>
          </p:cNvCxnSpPr>
          <p:nvPr/>
        </p:nvCxnSpPr>
        <p:spPr>
          <a:xfrm>
            <a:off x="5404379" y="1790700"/>
            <a:ext cx="0" cy="2209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7BFF01A-9767-C9AB-1A46-DA50BABD7747}"/>
              </a:ext>
            </a:extLst>
          </p:cNvPr>
          <p:cNvSpPr txBox="1"/>
          <p:nvPr/>
        </p:nvSpPr>
        <p:spPr>
          <a:xfrm>
            <a:off x="5474285" y="3009900"/>
            <a:ext cx="3187111" cy="276999"/>
          </a:xfrm>
          <a:prstGeom prst="rect">
            <a:avLst/>
          </a:prstGeom>
          <a:solidFill>
            <a:srgbClr val="009C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After IMPROVE</a:t>
            </a:r>
          </a:p>
        </p:txBody>
      </p:sp>
    </p:spTree>
    <p:extLst>
      <p:ext uri="{BB962C8B-B14F-4D97-AF65-F5344CB8AC3E}">
        <p14:creationId xmlns:p14="http://schemas.microsoft.com/office/powerpoint/2010/main" val="101692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D4D0495-C4FC-4B53-9FA2-11D3D0EC6A9D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cs typeface="Arial" charset="0"/>
              </a:rPr>
              <a:t>Updated Business Case/Financial Analysis (optional)</a:t>
            </a:r>
          </a:p>
        </p:txBody>
      </p:sp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B591EAC-944D-6AC3-048E-04AFDE0B9B71}"/>
              </a:ext>
            </a:extLst>
          </p:cNvPr>
          <p:cNvSpPr/>
          <p:nvPr/>
        </p:nvSpPr>
        <p:spPr bwMode="auto">
          <a:xfrm>
            <a:off x="1427573" y="1104900"/>
            <a:ext cx="7325506" cy="960107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US" sz="917" b="1" i="1" dirty="0">
                <a:solidFill>
                  <a:srgbClr val="373D6F"/>
                </a:solidFill>
                <a:latin typeface="Century Gothic"/>
                <a:cs typeface="Century Gothic"/>
              </a:rPr>
              <a:t>Hard Benefits 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over a 12-month period: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Assumptions made:</a:t>
            </a:r>
          </a:p>
          <a:p>
            <a:pPr marL="190498" indent="-190498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 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à coins arrondis 6">
            <a:extLst>
              <a:ext uri="{FF2B5EF4-FFF2-40B4-BE49-F238E27FC236}">
                <a16:creationId xmlns:a16="http://schemas.microsoft.com/office/drawing/2014/main" id="{C0655541-A504-39DC-D1EB-D5B165952D53}"/>
              </a:ext>
            </a:extLst>
          </p:cNvPr>
          <p:cNvSpPr/>
          <p:nvPr/>
        </p:nvSpPr>
        <p:spPr bwMode="auto">
          <a:xfrm>
            <a:off x="1427572" y="2125015"/>
            <a:ext cx="7346156" cy="1020113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US" sz="917" b="1" i="1" dirty="0">
                <a:solidFill>
                  <a:srgbClr val="373D6F"/>
                </a:solidFill>
                <a:latin typeface="Century Gothic"/>
                <a:cs typeface="Century Gothic"/>
              </a:rPr>
              <a:t>FTE (Full Time Equivalent) Benefits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Assumptions made: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5" name="Rectangle à coins arrondis 6">
            <a:extLst>
              <a:ext uri="{FF2B5EF4-FFF2-40B4-BE49-F238E27FC236}">
                <a16:creationId xmlns:a16="http://schemas.microsoft.com/office/drawing/2014/main" id="{E3AC0685-BB34-B109-4F2D-DE471F5FFBC4}"/>
              </a:ext>
            </a:extLst>
          </p:cNvPr>
          <p:cNvSpPr/>
          <p:nvPr/>
        </p:nvSpPr>
        <p:spPr bwMode="auto">
          <a:xfrm>
            <a:off x="1427572" y="3192069"/>
            <a:ext cx="7346156" cy="931532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US" sz="917" b="1" i="1" dirty="0">
                <a:solidFill>
                  <a:srgbClr val="373D6F"/>
                </a:solidFill>
                <a:latin typeface="Century Gothic"/>
                <a:cs typeface="Century Gothic"/>
              </a:rPr>
              <a:t>Soft Benefits Benefits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Assumptions made: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4185C789-8018-71C6-AA43-29B48E34D52C}"/>
              </a:ext>
            </a:extLst>
          </p:cNvPr>
          <p:cNvSpPr/>
          <p:nvPr/>
        </p:nvSpPr>
        <p:spPr bwMode="auto">
          <a:xfrm>
            <a:off x="1441442" y="4152175"/>
            <a:ext cx="7346156" cy="804532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US" sz="917" b="1" i="1" dirty="0">
                <a:solidFill>
                  <a:srgbClr val="373D6F"/>
                </a:solidFill>
                <a:latin typeface="Century Gothic"/>
                <a:cs typeface="Century Gothic"/>
              </a:rPr>
              <a:t>Project anticipated costs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Assumptions made: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08514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F95CFE-C186-6983-EB21-41A390DF1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5ED839-1525-F907-B082-805F8044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61EDEB-139F-5903-EA85-ED39651D37B5}"/>
              </a:ext>
            </a:extLst>
          </p:cNvPr>
          <p:cNvSpPr txBox="1"/>
          <p:nvPr/>
        </p:nvSpPr>
        <p:spPr>
          <a:xfrm>
            <a:off x="736600" y="1409700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9483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7F8AE-92A3-6C87-6A9C-4417FB1D2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3AF28-8686-DD93-9DF3-7900FF3437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70000" y="936625"/>
            <a:ext cx="8505825" cy="407987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711545397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">
  <a:themeElements>
    <a:clrScheme name="Personnalisée 10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09CDD"/>
      </a:hlink>
      <a:folHlink>
        <a:srgbClr val="00477A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5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4880"/>
        </a:dk2>
        <a:lt2>
          <a:srgbClr val="808080"/>
        </a:lt2>
        <a:accent1>
          <a:srgbClr val="008BF6"/>
        </a:accent1>
        <a:accent2>
          <a:srgbClr val="0074CC"/>
        </a:accent2>
        <a:accent3>
          <a:srgbClr val="FFFFFF"/>
        </a:accent3>
        <a:accent4>
          <a:srgbClr val="000000"/>
        </a:accent4>
        <a:accent5>
          <a:srgbClr val="AAC4FA"/>
        </a:accent5>
        <a:accent6>
          <a:srgbClr val="0068B9"/>
        </a:accent6>
        <a:hlink>
          <a:srgbClr val="004880"/>
        </a:hlink>
        <a:folHlink>
          <a:srgbClr val="4CB2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94CAD"/>
        </a:dk2>
        <a:lt2>
          <a:srgbClr val="CECECE"/>
        </a:lt2>
        <a:accent1>
          <a:srgbClr val="094CAD"/>
        </a:accent1>
        <a:accent2>
          <a:srgbClr val="B3D7E8"/>
        </a:accent2>
        <a:accent3>
          <a:srgbClr val="FFFFFF"/>
        </a:accent3>
        <a:accent4>
          <a:srgbClr val="000000"/>
        </a:accent4>
        <a:accent5>
          <a:srgbClr val="AAB2D3"/>
        </a:accent5>
        <a:accent6>
          <a:srgbClr val="A2C3D2"/>
        </a:accent6>
        <a:hlink>
          <a:srgbClr val="053061"/>
        </a:hlink>
        <a:folHlink>
          <a:srgbClr val="4393C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4880"/>
        </a:dk2>
        <a:lt2>
          <a:srgbClr val="CECECE"/>
        </a:lt2>
        <a:accent1>
          <a:srgbClr val="004880"/>
        </a:accent1>
        <a:accent2>
          <a:srgbClr val="B3D7E8"/>
        </a:accent2>
        <a:accent3>
          <a:srgbClr val="FFFFFF"/>
        </a:accent3>
        <a:accent4>
          <a:srgbClr val="000000"/>
        </a:accent4>
        <a:accent5>
          <a:srgbClr val="AAB1C0"/>
        </a:accent5>
        <a:accent6>
          <a:srgbClr val="A2C3D2"/>
        </a:accent6>
        <a:hlink>
          <a:srgbClr val="094CAD"/>
        </a:hlink>
        <a:folHlink>
          <a:srgbClr val="4393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quable Strategy Success 2022 template" id="{830A0C10-1B98-644B-AD0A-5531288118D5}" vid="{FC162FFD-771B-384C-A5F9-1FD7B023AC7B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quable Strategy Success 2022 template" id="{830A0C10-1B98-644B-AD0A-5531288118D5}" vid="{C6C652E1-C419-B348-B2EF-BB69101351AB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94CAD"/>
      </a:hlink>
      <a:folHlink>
        <a:srgbClr val="4393C3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94CAD"/>
      </a:hlink>
      <a:folHlink>
        <a:srgbClr val="4393C3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36978</TotalTime>
  <Words>400</Words>
  <Application>Microsoft Macintosh PowerPoint</Application>
  <PresentationFormat>Custom</PresentationFormat>
  <Paragraphs>139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Century Gothic</vt:lpstr>
      <vt:lpstr>Courier New</vt:lpstr>
      <vt:lpstr>Times</vt:lpstr>
      <vt:lpstr>Wingdings</vt:lpstr>
      <vt:lpstr>1_Blank</vt:lpstr>
      <vt:lpstr>1_Thème Office</vt:lpstr>
      <vt:lpstr>IMPROVE phase</vt:lpstr>
      <vt:lpstr>Project reminder</vt:lpstr>
      <vt:lpstr>Improvement actions</vt:lpstr>
      <vt:lpstr>Effort/Benefit matrix</vt:lpstr>
      <vt:lpstr>Implementation plan</vt:lpstr>
      <vt:lpstr>Improvement action i</vt:lpstr>
      <vt:lpstr>Improvement action i</vt:lpstr>
      <vt:lpstr>Proof of improvement: Y continuous</vt:lpstr>
      <vt:lpstr>Statistical Proof of improvement: Y continuous</vt:lpstr>
      <vt:lpstr>Statistical Proof of Improvement: Y attribute</vt:lpstr>
      <vt:lpstr>Project CTQ monitoring (before/after Improve)</vt:lpstr>
      <vt:lpstr>Updated Business Case/Financial Analysis (optional)</vt:lpstr>
      <vt:lpstr>Next Steps</vt:lpstr>
      <vt:lpstr>PowerPoint Presentation</vt:lpstr>
    </vt:vector>
  </TitlesOfParts>
  <Company>Equable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sigma at work</dc:title>
  <dc:creator>jé</dc:creator>
  <cp:lastModifiedBy>Franck Strub (Contractor)</cp:lastModifiedBy>
  <cp:revision>1202</cp:revision>
  <cp:lastPrinted>2019-06-09T17:37:18Z</cp:lastPrinted>
  <dcterms:created xsi:type="dcterms:W3CDTF">2013-02-20T16:58:20Z</dcterms:created>
  <dcterms:modified xsi:type="dcterms:W3CDTF">2024-12-15T17:38:38Z</dcterms:modified>
</cp:coreProperties>
</file>