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51" r:id="rId1"/>
    <p:sldMasterId id="2147483980" r:id="rId2"/>
  </p:sldMasterIdLst>
  <p:notesMasterIdLst>
    <p:notesMasterId r:id="rId16"/>
  </p:notesMasterIdLst>
  <p:handoutMasterIdLst>
    <p:handoutMasterId r:id="rId17"/>
  </p:handoutMasterIdLst>
  <p:sldIdLst>
    <p:sldId id="339" r:id="rId3"/>
    <p:sldId id="278" r:id="rId4"/>
    <p:sldId id="341" r:id="rId5"/>
    <p:sldId id="342" r:id="rId6"/>
    <p:sldId id="386" r:id="rId7"/>
    <p:sldId id="377" r:id="rId8"/>
    <p:sldId id="378" r:id="rId9"/>
    <p:sldId id="387" r:id="rId10"/>
    <p:sldId id="379" r:id="rId11"/>
    <p:sldId id="385" r:id="rId12"/>
    <p:sldId id="369" r:id="rId13"/>
    <p:sldId id="376" r:id="rId14"/>
    <p:sldId id="338" r:id="rId15"/>
  </p:sldIdLst>
  <p:sldSz cx="10160000" cy="5715000"/>
  <p:notesSz cx="7102475" cy="102330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0" userDrawn="1">
          <p15:clr>
            <a:srgbClr val="A4A3A4"/>
          </p15:clr>
        </p15:guide>
        <p15:guide id="2" orient="horz" pos="760" userDrawn="1">
          <p15:clr>
            <a:srgbClr val="A4A3A4"/>
          </p15:clr>
        </p15:guide>
        <p15:guide id="3" pos="3200" userDrawn="1">
          <p15:clr>
            <a:srgbClr val="A4A3A4"/>
          </p15:clr>
        </p15:guide>
        <p15:guide id="4" pos="1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9CDD"/>
    <a:srgbClr val="00477A"/>
    <a:srgbClr val="01568D"/>
    <a:srgbClr val="E2F5FF"/>
    <a:srgbClr val="255184"/>
    <a:srgbClr val="FFFFFF"/>
    <a:srgbClr val="84C7EC"/>
    <a:srgbClr val="A8D8F2"/>
    <a:srgbClr val="E2F4FD"/>
    <a:srgbClr val="CE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76" autoAdjust="0"/>
    <p:restoredTop sz="94793"/>
  </p:normalViewPr>
  <p:slideViewPr>
    <p:cSldViewPr showGuides="1">
      <p:cViewPr varScale="1">
        <p:scale>
          <a:sx n="123" d="100"/>
          <a:sy n="123" d="100"/>
        </p:scale>
        <p:origin x="1360" y="176"/>
      </p:cViewPr>
      <p:guideLst>
        <p:guide orient="horz" pos="3440"/>
        <p:guide orient="horz" pos="760"/>
        <p:guide pos="3200"/>
        <p:guide pos="1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704"/>
    </p:cViewPr>
  </p:sorterViewPr>
  <p:notesViewPr>
    <p:cSldViewPr showGuides="1">
      <p:cViewPr varScale="1">
        <p:scale>
          <a:sx n="80" d="100"/>
          <a:sy n="80" d="100"/>
        </p:scale>
        <p:origin x="3976" y="200"/>
      </p:cViewPr>
      <p:guideLst>
        <p:guide orient="horz" pos="3223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fld id="{A38667DD-9FF8-4B22-891A-85B6A6382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59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03225" y="242888"/>
            <a:ext cx="8145463" cy="4583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954588"/>
            <a:ext cx="5564187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" pitchFamily="-11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0263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875465FC-C95A-463B-B2FF-A0904BF51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12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ヒラギノ角ゴ Pro W3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ヒラギノ角ゴ Pro W3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4297F7-DD72-B24B-BA6B-C528520E169E}" type="slidenum">
              <a:rPr lang="fr-FR" sz="1200"/>
              <a:pPr/>
              <a:t>2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4297F7-DD72-B24B-BA6B-C528520E169E}" type="slidenum">
              <a:rPr lang="fr-FR" sz="1200"/>
              <a:pPr/>
              <a:t>3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338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4297F7-DD72-B24B-BA6B-C528520E169E}" type="slidenum">
              <a:rPr lang="fr-FR" sz="1200"/>
              <a:pPr/>
              <a:t>4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817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4297F7-DD72-B24B-BA6B-C528520E169E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382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139943" y="8711978"/>
            <a:ext cx="544619" cy="250867"/>
          </a:xfrm>
          <a:noFill/>
        </p:spPr>
        <p:txBody>
          <a:bodyPr/>
          <a:lstStyle/>
          <a:p>
            <a:fld id="{6E15F269-D1BD-4C54-AD37-00D3A86B403C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92825" cy="342741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33" y="4342529"/>
            <a:ext cx="5485135" cy="30104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8001" y="342900"/>
            <a:ext cx="9482666" cy="457200"/>
          </a:xfrm>
          <a:prstGeom prst="rect">
            <a:avLst/>
          </a:prstGeom>
        </p:spPr>
        <p:txBody>
          <a:bodyPr/>
          <a:lstStyle>
            <a:lvl1pPr>
              <a:defRPr sz="2667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001" y="952500"/>
            <a:ext cx="9482666" cy="4267200"/>
          </a:xfrm>
          <a:prstGeom prst="rect">
            <a:avLst/>
          </a:prstGeom>
        </p:spPr>
        <p:txBody>
          <a:bodyPr/>
          <a:lstStyle>
            <a:lvl1pPr>
              <a:buClr>
                <a:srgbClr val="004678"/>
              </a:buClr>
              <a:defRPr sz="2000">
                <a:solidFill>
                  <a:srgbClr val="00477A"/>
                </a:solidFill>
              </a:defRPr>
            </a:lvl1pPr>
            <a:lvl2pPr>
              <a:buClr>
                <a:srgbClr val="004678"/>
              </a:buClr>
              <a:defRPr sz="1800">
                <a:solidFill>
                  <a:srgbClr val="00477A"/>
                </a:solidFill>
              </a:defRPr>
            </a:lvl2pPr>
            <a:lvl3pPr>
              <a:buClr>
                <a:srgbClr val="004678"/>
              </a:buClr>
              <a:defRPr sz="1600">
                <a:solidFill>
                  <a:srgbClr val="00477A"/>
                </a:solidFill>
              </a:defRPr>
            </a:lvl3pPr>
            <a:lvl4pPr>
              <a:buClr>
                <a:srgbClr val="004678"/>
              </a:buClr>
              <a:defRPr sz="1400">
                <a:solidFill>
                  <a:srgbClr val="00477A"/>
                </a:solidFill>
              </a:defRPr>
            </a:lvl4pPr>
            <a:lvl5pPr marL="1843246" indent="-321025">
              <a:buClr>
                <a:srgbClr val="004678"/>
              </a:buClr>
              <a:buFont typeface="Wingdings" pitchFamily="2" charset="2"/>
              <a:buChar char="Ø"/>
              <a:defRPr sz="1200">
                <a:solidFill>
                  <a:srgbClr val="00477A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04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2777" y="2324100"/>
            <a:ext cx="9033290" cy="990600"/>
          </a:xfrm>
          <a:prstGeom prst="rect">
            <a:avLst/>
          </a:prstGeom>
        </p:spPr>
        <p:txBody>
          <a:bodyPr/>
          <a:lstStyle>
            <a:lvl1pPr algn="l">
              <a:defRPr sz="3200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982776" y="3314700"/>
            <a:ext cx="9033291" cy="14477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778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837112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6F915EBE-87D0-D444-89F3-531FA68ADDA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82776" y="4851400"/>
            <a:ext cx="4435891" cy="2921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71547BA-95C1-3243-9F6F-4A74C824CFB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613400" y="4851400"/>
            <a:ext cx="4402667" cy="2921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333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546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AD1D387-0963-7C41-889F-2A450A2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342900"/>
            <a:ext cx="9482666" cy="4572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17513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7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1" y="232834"/>
            <a:ext cx="9779002" cy="10649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81000" y="1407586"/>
            <a:ext cx="4614333" cy="3664479"/>
          </a:xfrm>
          <a:prstGeom prst="rect">
            <a:avLst/>
          </a:prstGeom>
        </p:spPr>
        <p:txBody>
          <a:bodyPr/>
          <a:lstStyle>
            <a:lvl1pPr>
              <a:buClr>
                <a:srgbClr val="004880"/>
              </a:buClr>
              <a:defRPr sz="2222">
                <a:solidFill>
                  <a:srgbClr val="00477A"/>
                </a:solidFill>
              </a:defRPr>
            </a:lvl1pPr>
            <a:lvl2pPr>
              <a:buClr>
                <a:srgbClr val="004880"/>
              </a:buClr>
              <a:defRPr sz="2000">
                <a:solidFill>
                  <a:srgbClr val="00477A"/>
                </a:solidFill>
              </a:defRPr>
            </a:lvl2pPr>
            <a:lvl3pPr>
              <a:buClr>
                <a:srgbClr val="004880"/>
              </a:buClr>
              <a:defRPr sz="1778">
                <a:solidFill>
                  <a:srgbClr val="00477A"/>
                </a:solidFill>
              </a:defRPr>
            </a:lvl3pPr>
            <a:lvl4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4pPr>
            <a:lvl5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64667" y="1407586"/>
            <a:ext cx="4616098" cy="3664479"/>
          </a:xfrm>
          <a:prstGeom prst="rect">
            <a:avLst/>
          </a:prstGeom>
        </p:spPr>
        <p:txBody>
          <a:bodyPr/>
          <a:lstStyle>
            <a:lvl1pPr>
              <a:buClr>
                <a:srgbClr val="004880"/>
              </a:buClr>
              <a:defRPr sz="2222">
                <a:solidFill>
                  <a:srgbClr val="00477A"/>
                </a:solidFill>
              </a:defRPr>
            </a:lvl1pPr>
            <a:lvl2pPr>
              <a:buClr>
                <a:srgbClr val="004880"/>
              </a:buClr>
              <a:defRPr sz="2000">
                <a:solidFill>
                  <a:srgbClr val="00477A"/>
                </a:solidFill>
              </a:defRPr>
            </a:lvl2pPr>
            <a:lvl3pPr>
              <a:buClr>
                <a:srgbClr val="004880"/>
              </a:buClr>
              <a:defRPr sz="1778">
                <a:solidFill>
                  <a:srgbClr val="00477A"/>
                </a:solidFill>
              </a:defRPr>
            </a:lvl3pPr>
            <a:lvl4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4pPr>
            <a:lvl5pPr>
              <a:buClr>
                <a:srgbClr val="004880"/>
              </a:buClr>
              <a:defRPr sz="1556">
                <a:solidFill>
                  <a:srgbClr val="0047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83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8003" y="227541"/>
            <a:ext cx="3342570" cy="968376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2278" y="227543"/>
            <a:ext cx="5679722" cy="4877594"/>
          </a:xfrm>
          <a:prstGeom prst="rect">
            <a:avLst/>
          </a:prstGeo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8003" y="1195919"/>
            <a:ext cx="3342570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37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91431" y="4000500"/>
            <a:ext cx="6096000" cy="472282"/>
          </a:xfrm>
          <a:prstGeom prst="rect">
            <a:avLst/>
          </a:prstGeo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91431" y="4472783"/>
            <a:ext cx="6096000" cy="670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89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0240" y="232834"/>
            <a:ext cx="9399763" cy="10649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62000" y="1407586"/>
            <a:ext cx="9018764" cy="36644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9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41850" y="232835"/>
            <a:ext cx="2353028" cy="4839229"/>
          </a:xfrm>
          <a:prstGeom prst="rect">
            <a:avLst/>
          </a:prstGeom>
        </p:spPr>
        <p:txBody>
          <a:bodyPr vert="eaVert"/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3" y="232835"/>
            <a:ext cx="6891514" cy="48392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50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1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:\com\Clients\Equable\inter-ppt-V2.jpg">
            <a:extLst>
              <a:ext uri="{FF2B5EF4-FFF2-40B4-BE49-F238E27FC236}">
                <a16:creationId xmlns:a16="http://schemas.microsoft.com/office/drawing/2014/main" id="{298A7433-5FA4-407E-06C6-D881A0121C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60000" cy="5765022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77912" y="1792086"/>
            <a:ext cx="5145088" cy="528402"/>
          </a:xfrm>
          <a:prstGeom prst="rect">
            <a:avLst/>
          </a:prstGeom>
        </p:spPr>
        <p:txBody>
          <a:bodyPr vert="horz" lIns="104287" tIns="52144" rIns="104287" bIns="52144" rtlCol="0" anchor="ctr">
            <a:noAutofit/>
          </a:bodyPr>
          <a:lstStyle>
            <a:lvl1pPr algn="l" defTabSz="875657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98550" y="2993399"/>
            <a:ext cx="5145088" cy="154050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875657" rtl="0" eaLnBrk="1" latinLnBrk="0" hangingPunct="1">
              <a:spcBef>
                <a:spcPct val="20000"/>
              </a:spcBef>
              <a:buClr>
                <a:srgbClr val="00477A"/>
              </a:buClr>
              <a:buFont typeface="Century Gothic" pitchFamily="34" charset="0"/>
              <a:buNone/>
              <a:defRPr sz="1600" kern="1200">
                <a:solidFill>
                  <a:schemeClr val="bg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37828" indent="0" algn="l" defTabSz="875657" rtl="0" eaLnBrk="1" latinLnBrk="0" hangingPunct="1">
              <a:spcBef>
                <a:spcPct val="20000"/>
              </a:spcBef>
              <a:buClr>
                <a:srgbClr val="009CDD"/>
              </a:buClr>
              <a:buFont typeface="Courier New" pitchFamily="49" charset="0"/>
              <a:buNone/>
              <a:defRPr sz="1511" kern="1200">
                <a:solidFill>
                  <a:srgbClr val="009CDD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094571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11" kern="1200">
                <a:solidFill>
                  <a:srgbClr val="00477A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532400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229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8057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5886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3715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21543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A68D48FE-5586-164D-9E9B-47C0689A59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416772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1568D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CEB88E73-9E56-C55C-4C4C-15D27725EE11}"/>
              </a:ext>
            </a:extLst>
          </p:cNvPr>
          <p:cNvSpPr txBox="1"/>
          <p:nvPr userDrawn="1"/>
        </p:nvSpPr>
        <p:spPr>
          <a:xfrm>
            <a:off x="203200" y="5476984"/>
            <a:ext cx="994364" cy="173945"/>
          </a:xfrm>
          <a:prstGeom prst="rect">
            <a:avLst/>
          </a:prstGeom>
          <a:noFill/>
        </p:spPr>
        <p:txBody>
          <a:bodyPr wrap="square" lIns="87551" tIns="43777" rIns="87551" bIns="43777" rtlCol="0">
            <a:spAutoFit/>
          </a:bodyPr>
          <a:lstStyle/>
          <a:p>
            <a:pPr algn="l"/>
            <a:r>
              <a:rPr lang="en-US" sz="556" b="0" i="1" dirty="0">
                <a:solidFill>
                  <a:schemeClr val="bg1"/>
                </a:solidFill>
                <a:latin typeface="Century Gothic" pitchFamily="34" charset="0"/>
              </a:rPr>
              <a:t>Strategy </a:t>
            </a:r>
            <a:r>
              <a:rPr lang="en-US" sz="556" b="0" i="1" dirty="0">
                <a:solidFill>
                  <a:srgbClr val="00477A"/>
                </a:solidFill>
                <a:latin typeface="Century Gothic" pitchFamily="34" charset="0"/>
              </a:rPr>
              <a:t>Success</a:t>
            </a:r>
            <a:endParaRPr lang="fr-FR" sz="556" b="0" i="1" dirty="0">
              <a:solidFill>
                <a:srgbClr val="00477A"/>
              </a:solidFill>
              <a:latin typeface="Century Gothic" pitchFamily="34" charset="0"/>
            </a:endParaRPr>
          </a:p>
        </p:txBody>
      </p:sp>
      <p:pic>
        <p:nvPicPr>
          <p:cNvPr id="10" name="Picture 3" descr="L:\com\Clients\Equable\Charte_Identite_Visuelle EQUABLE\Identité visuelle\Version Arrière-plan P Cyan C\Version 1\RVB\Logo-EQUABLE-150dpi_RVB_PCyanC_V1.png">
            <a:extLst>
              <a:ext uri="{FF2B5EF4-FFF2-40B4-BE49-F238E27FC236}">
                <a16:creationId xmlns:a16="http://schemas.microsoft.com/office/drawing/2014/main" id="{823AC135-D5C7-527A-3338-2B7A39B6B3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427" y="5019676"/>
            <a:ext cx="557916" cy="495900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646570-A9E8-DFCF-2DC7-8D8808A1B7AB}"/>
              </a:ext>
            </a:extLst>
          </p:cNvPr>
          <p:cNvSpPr txBox="1"/>
          <p:nvPr userDrawn="1"/>
        </p:nvSpPr>
        <p:spPr>
          <a:xfrm>
            <a:off x="7567768" y="5421764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chemeClr val="bg1"/>
                </a:solidFill>
                <a:latin typeface="Century Gothic"/>
                <a:cs typeface="Century Gothic"/>
              </a:rPr>
              <a:t>Business Operations</a:t>
            </a:r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</p:spTree>
    <p:extLst>
      <p:ext uri="{BB962C8B-B14F-4D97-AF65-F5344CB8AC3E}">
        <p14:creationId xmlns:p14="http://schemas.microsoft.com/office/powerpoint/2010/main" val="75554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:\com\Clients\Equable\titre-ppt-V2.jpg">
            <a:extLst>
              <a:ext uri="{FF2B5EF4-FFF2-40B4-BE49-F238E27FC236}">
                <a16:creationId xmlns:a16="http://schemas.microsoft.com/office/drawing/2014/main" id="{D77D4E77-E53B-4406-3E5F-C274D03F88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0" cy="572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9">
            <a:extLst>
              <a:ext uri="{FF2B5EF4-FFF2-40B4-BE49-F238E27FC236}">
                <a16:creationId xmlns:a16="http://schemas.microsoft.com/office/drawing/2014/main" id="{10C2F62E-6F70-825A-5EF2-6B0CE04000F5}"/>
              </a:ext>
            </a:extLst>
          </p:cNvPr>
          <p:cNvSpPr txBox="1"/>
          <p:nvPr userDrawn="1"/>
        </p:nvSpPr>
        <p:spPr>
          <a:xfrm rot="16200000">
            <a:off x="8779520" y="3301466"/>
            <a:ext cx="2552361" cy="215729"/>
          </a:xfrm>
          <a:prstGeom prst="rect">
            <a:avLst/>
          </a:prstGeom>
          <a:noFill/>
        </p:spPr>
        <p:txBody>
          <a:bodyPr wrap="none" lIns="86707" tIns="43353" rIns="86707" bIns="43353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9400" y="2419550"/>
            <a:ext cx="5749598" cy="12250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 baseline="0">
                <a:solidFill>
                  <a:srgbClr val="00477A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9406" y="3644565"/>
            <a:ext cx="5749599" cy="1071685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09CDD"/>
                </a:solidFill>
              </a:defRPr>
            </a:lvl1pPr>
            <a:lvl2pPr marL="380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3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4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5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6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pic>
        <p:nvPicPr>
          <p:cNvPr id="14" name="Picture 13" descr="GF_Logo-EQUABLE-150dpi_RVB_V2_no motto.png">
            <a:extLst>
              <a:ext uri="{FF2B5EF4-FFF2-40B4-BE49-F238E27FC236}">
                <a16:creationId xmlns:a16="http://schemas.microsoft.com/office/drawing/2014/main" id="{12DD5A7A-1AE1-584C-D1F0-9DAEDD3751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5060328"/>
            <a:ext cx="551568" cy="5366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21C98A-CE4A-8D35-7988-3606B6D94031}"/>
              </a:ext>
            </a:extLst>
          </p:cNvPr>
          <p:cNvSpPr txBox="1"/>
          <p:nvPr userDrawn="1"/>
        </p:nvSpPr>
        <p:spPr>
          <a:xfrm>
            <a:off x="182195" y="5535706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C03EBF2-4B1F-3E1F-60DE-87C3D2CE5A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90666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2B635E-4AEA-2A25-018B-682ADFD88662}"/>
              </a:ext>
            </a:extLst>
          </p:cNvPr>
          <p:cNvSpPr txBox="1"/>
          <p:nvPr userDrawn="1"/>
        </p:nvSpPr>
        <p:spPr>
          <a:xfrm>
            <a:off x="7442200" y="5500022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DBBC23A-726D-866B-7E64-A0A66310B63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79400" y="4737417"/>
            <a:ext cx="4840823" cy="2921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3CBA4AB-152C-E725-0061-23B068FF627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543900" y="4737288"/>
            <a:ext cx="4405717" cy="2921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000">
                <a:solidFill>
                  <a:srgbClr val="00477A"/>
                </a:solidFill>
              </a:defRPr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5767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3200" y="183235"/>
            <a:ext cx="9144000" cy="38826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43210D-6C2F-4B01-2E8E-125AE5F6B5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86003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30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>
            <a:extLst>
              <a:ext uri="{FF2B5EF4-FFF2-40B4-BE49-F238E27FC236}">
                <a16:creationId xmlns:a16="http://schemas.microsoft.com/office/drawing/2014/main" id="{DF5F0757-74EB-9739-C4C2-60C2A5D5DA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514579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B244A6-FE66-CEEB-2844-BA3C5E004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022" y="183235"/>
            <a:ext cx="9144000" cy="38826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24684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:\com\Clients\Equable\inter-ppt-V2.jpg">
            <a:extLst>
              <a:ext uri="{FF2B5EF4-FFF2-40B4-BE49-F238E27FC236}">
                <a16:creationId xmlns:a16="http://schemas.microsoft.com/office/drawing/2014/main" id="{2675E28A-4367-80C1-9A20-EB038A1901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0" cy="572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9">
            <a:extLst>
              <a:ext uri="{FF2B5EF4-FFF2-40B4-BE49-F238E27FC236}">
                <a16:creationId xmlns:a16="http://schemas.microsoft.com/office/drawing/2014/main" id="{99C1FEEE-769A-6C66-97D6-C11495B2A93F}"/>
              </a:ext>
            </a:extLst>
          </p:cNvPr>
          <p:cNvSpPr txBox="1"/>
          <p:nvPr userDrawn="1"/>
        </p:nvSpPr>
        <p:spPr>
          <a:xfrm rot="16200000">
            <a:off x="8750645" y="3667378"/>
            <a:ext cx="2552361" cy="215729"/>
          </a:xfrm>
          <a:prstGeom prst="rect">
            <a:avLst/>
          </a:prstGeom>
          <a:noFill/>
        </p:spPr>
        <p:txBody>
          <a:bodyPr wrap="none" lIns="86707" tIns="43353" rIns="86707" bIns="43353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A1E19646-887F-F74D-47B2-11D5B7374063}"/>
              </a:ext>
            </a:extLst>
          </p:cNvPr>
          <p:cNvSpPr txBox="1"/>
          <p:nvPr userDrawn="1"/>
        </p:nvSpPr>
        <p:spPr>
          <a:xfrm>
            <a:off x="286774" y="5508405"/>
            <a:ext cx="994364" cy="173945"/>
          </a:xfrm>
          <a:prstGeom prst="rect">
            <a:avLst/>
          </a:prstGeom>
          <a:noFill/>
        </p:spPr>
        <p:txBody>
          <a:bodyPr wrap="square" lIns="87551" tIns="43777" rIns="87551" bIns="43777" rtlCol="0">
            <a:spAutoFit/>
          </a:bodyPr>
          <a:lstStyle/>
          <a:p>
            <a:pPr algn="l"/>
            <a:r>
              <a:rPr lang="en-US" sz="556" b="0" i="1" dirty="0">
                <a:solidFill>
                  <a:schemeClr val="bg1"/>
                </a:solidFill>
                <a:latin typeface="Century Gothic" pitchFamily="34" charset="0"/>
              </a:rPr>
              <a:t>Strategy </a:t>
            </a:r>
            <a:r>
              <a:rPr lang="en-US" sz="556" b="0" i="1" dirty="0">
                <a:solidFill>
                  <a:srgbClr val="00477A"/>
                </a:solidFill>
                <a:latin typeface="Century Gothic" pitchFamily="34" charset="0"/>
              </a:rPr>
              <a:t>Success</a:t>
            </a:r>
            <a:endParaRPr lang="fr-FR" sz="556" b="0" i="1" dirty="0">
              <a:solidFill>
                <a:srgbClr val="00477A"/>
              </a:solidFill>
              <a:latin typeface="Century Gothic" pitchFamily="34" charset="0"/>
            </a:endParaRPr>
          </a:p>
        </p:txBody>
      </p:sp>
      <p:pic>
        <p:nvPicPr>
          <p:cNvPr id="8" name="Picture 3" descr="L:\com\Clients\Equable\Charte_Identite_Visuelle EQUABLE\Identité visuelle\Version Arrière-plan P Cyan C\Version 1\RVB\Logo-EQUABLE-150dpi_RVB_PCyanC_V1.png">
            <a:extLst>
              <a:ext uri="{FF2B5EF4-FFF2-40B4-BE49-F238E27FC236}">
                <a16:creationId xmlns:a16="http://schemas.microsoft.com/office/drawing/2014/main" id="{90698F28-B507-D6A8-D967-875A8E75F3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001" y="5051097"/>
            <a:ext cx="557916" cy="495900"/>
          </a:xfrm>
          <a:prstGeom prst="rect">
            <a:avLst/>
          </a:prstGeom>
          <a:noFill/>
        </p:spPr>
      </p:pic>
      <p:sp>
        <p:nvSpPr>
          <p:cNvPr id="9" name="Rectangle 15">
            <a:extLst>
              <a:ext uri="{FF2B5EF4-FFF2-40B4-BE49-F238E27FC236}">
                <a16:creationId xmlns:a16="http://schemas.microsoft.com/office/drawing/2014/main" id="{CF077ABE-584E-FC9B-3BA6-76885F8352C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457128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56D3FB-301A-040B-60F6-4AEF83A1DB2F}"/>
              </a:ext>
            </a:extLst>
          </p:cNvPr>
          <p:cNvSpPr txBox="1"/>
          <p:nvPr userDrawn="1"/>
        </p:nvSpPr>
        <p:spPr>
          <a:xfrm>
            <a:off x="7442200" y="5466484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chemeClr val="bg1"/>
                </a:solidFill>
                <a:latin typeface="Century Gothic"/>
                <a:cs typeface="Century Gothic"/>
              </a:rPr>
              <a:t>Business Operations</a:t>
            </a:r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FCDA87B-962A-B99C-6D47-351E0FBBD2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7912" y="1792086"/>
            <a:ext cx="5145088" cy="528402"/>
          </a:xfrm>
          <a:prstGeom prst="rect">
            <a:avLst/>
          </a:prstGeom>
        </p:spPr>
        <p:txBody>
          <a:bodyPr vert="horz" lIns="104287" tIns="52144" rIns="104287" bIns="52144" rtlCol="0" anchor="ctr">
            <a:noAutofit/>
          </a:bodyPr>
          <a:lstStyle>
            <a:lvl1pPr algn="l" defTabSz="875657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1E1AC47-8E1F-FAC6-6B42-C87A3664EB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8550" y="2993399"/>
            <a:ext cx="5145088" cy="154050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875657" rtl="0" eaLnBrk="1" latinLnBrk="0" hangingPunct="1">
              <a:spcBef>
                <a:spcPct val="20000"/>
              </a:spcBef>
              <a:buClr>
                <a:srgbClr val="00477A"/>
              </a:buClr>
              <a:buFont typeface="Century Gothic" pitchFamily="34" charset="0"/>
              <a:buNone/>
              <a:defRPr sz="1600" kern="1200">
                <a:solidFill>
                  <a:schemeClr val="bg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37828" indent="0" algn="l" defTabSz="875657" rtl="0" eaLnBrk="1" latinLnBrk="0" hangingPunct="1">
              <a:spcBef>
                <a:spcPct val="20000"/>
              </a:spcBef>
              <a:buClr>
                <a:srgbClr val="009CDD"/>
              </a:buClr>
              <a:buFont typeface="Courier New" pitchFamily="49" charset="0"/>
              <a:buNone/>
              <a:defRPr sz="1511" kern="1200">
                <a:solidFill>
                  <a:srgbClr val="009CDD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094571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11" kern="1200">
                <a:solidFill>
                  <a:srgbClr val="00477A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532400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229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8057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5886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3715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21543" indent="-218914" algn="l" defTabSz="87565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9355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Equable top right 1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875" y="0"/>
            <a:ext cx="5694841" cy="5715000"/>
          </a:xfrm>
          <a:prstGeom prst="rect">
            <a:avLst/>
          </a:prstGeom>
        </p:spPr>
      </p:pic>
      <p:sp>
        <p:nvSpPr>
          <p:cNvPr id="4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910667" y="5397131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7567768" y="5406487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  <p:pic>
        <p:nvPicPr>
          <p:cNvPr id="7" name="Picture 6" descr="GF_Logo-EQUABLE-150dpi_RVB_V2_no motto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4964502"/>
            <a:ext cx="551568" cy="53662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82195" y="5439880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5525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6" r:id="rId3"/>
    <p:sldLayoutId id="2147483957" r:id="rId4"/>
    <p:sldLayoutId id="2147483954" r:id="rId5"/>
    <p:sldLayoutId id="2147483958" r:id="rId6"/>
    <p:sldLayoutId id="2147483959" r:id="rId7"/>
    <p:sldLayoutId id="2147483960" r:id="rId8"/>
    <p:sldLayoutId id="2147483961" r:id="rId9"/>
    <p:sldLayoutId id="2147483985" r:id="rId10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67" b="1">
          <a:solidFill>
            <a:srgbClr val="009CDD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5pPr>
      <a:lvl6pPr marL="507995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6pPr>
      <a:lvl7pPr marL="1015990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7pPr>
      <a:lvl8pPr marL="1523985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8pPr>
      <a:lvl9pPr marL="2031980" algn="l" rtl="0" fontAlgn="base">
        <a:lnSpc>
          <a:spcPct val="95000"/>
        </a:lnSpc>
        <a:spcBef>
          <a:spcPct val="0"/>
        </a:spcBef>
        <a:spcAft>
          <a:spcPct val="0"/>
        </a:spcAft>
        <a:defRPr sz="4000">
          <a:solidFill>
            <a:srgbClr val="004880"/>
          </a:solidFill>
          <a:latin typeface="Arial" pitchFamily="-105" charset="0"/>
        </a:defRPr>
      </a:lvl9pPr>
    </p:titleStyle>
    <p:bodyStyle>
      <a:lvl1pPr marL="380996" indent="-380996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rgbClr val="004880"/>
        </a:buClr>
        <a:buChar char="•"/>
        <a:defRPr sz="3111">
          <a:solidFill>
            <a:schemeClr val="tx1"/>
          </a:solidFill>
          <a:latin typeface="Century Gothic" pitchFamily="34" charset="0"/>
          <a:ea typeface="ＭＳ Ｐゴシック" pitchFamily="-105" charset="-128"/>
          <a:cs typeface="Century Gothic" pitchFamily="34" charset="0"/>
        </a:defRPr>
      </a:lvl1pPr>
      <a:lvl2pPr marL="448023" indent="-321025" algn="l" rtl="0" eaLnBrk="0" fontAlgn="base" hangingPunct="0">
        <a:lnSpc>
          <a:spcPct val="95000"/>
        </a:lnSpc>
        <a:spcBef>
          <a:spcPct val="30000"/>
        </a:spcBef>
        <a:spcAft>
          <a:spcPct val="0"/>
        </a:spcAft>
        <a:buClr>
          <a:srgbClr val="004880"/>
        </a:buClr>
        <a:buFont typeface="Arial" charset="0"/>
        <a:buChar char="&gt;"/>
        <a:defRPr sz="3111">
          <a:solidFill>
            <a:schemeClr val="tx1"/>
          </a:solidFill>
          <a:latin typeface="Century Gothic" pitchFamily="34" charset="0"/>
          <a:ea typeface="ＭＳ Ｐゴシック" pitchFamily="-105" charset="-128"/>
        </a:defRPr>
      </a:lvl2pPr>
      <a:lvl3pPr marL="952490" indent="-308678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004880"/>
        </a:buClr>
        <a:buChar char="–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  <a:cs typeface="ヒラギノ角ゴ Pro W3" pitchFamily="-105" charset="-128"/>
        </a:defRPr>
      </a:lvl3pPr>
      <a:lvl4pPr marL="1395223" indent="-315734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004880"/>
        </a:buClr>
        <a:buFont typeface="Times" pitchFamily="-112" charset="0"/>
        <a:buChar char="•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</a:defRPr>
      </a:lvl4pPr>
      <a:lvl5pPr marL="1843246" indent="-321025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Century Gothic" pitchFamily="34" charset="0"/>
          <a:ea typeface="ヒラギノ角ゴ Pro W3" pitchFamily="-105" charset="-128"/>
        </a:defRPr>
      </a:lvl5pPr>
      <a:lvl6pPr marL="2351241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6pPr>
      <a:lvl7pPr marL="2859236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7pPr>
      <a:lvl8pPr marL="3367231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8pPr>
      <a:lvl9pPr marL="3875226" indent="-321025" algn="l" rtl="0" fontAlgn="base">
        <a:lnSpc>
          <a:spcPct val="95000"/>
        </a:lnSpc>
        <a:spcBef>
          <a:spcPct val="40000"/>
        </a:spcBef>
        <a:spcAft>
          <a:spcPct val="0"/>
        </a:spcAft>
        <a:buClr>
          <a:srgbClr val="004880"/>
        </a:buClr>
        <a:buChar char="»"/>
        <a:defRPr sz="3111"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fr-FR"/>
      </a:defPPr>
      <a:lvl1pPr marL="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:\com\Clients\Equable\workshop\templates-ppt\fond-diapo-ppt-V2.jpg">
            <a:extLst>
              <a:ext uri="{FF2B5EF4-FFF2-40B4-BE49-F238E27FC236}">
                <a16:creationId xmlns:a16="http://schemas.microsoft.com/office/drawing/2014/main" id="{57AF616F-F2AF-14FB-AA98-AF7E787A1AE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0160000" cy="627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718199A7-A611-799A-12E6-0D892FDC59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2195" y="936625"/>
            <a:ext cx="9782014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FR" dirty="0"/>
              <a:t>Cliquez pour modifier les styles du texte du masque</a:t>
            </a:r>
          </a:p>
          <a:p>
            <a:pPr lvl="1"/>
            <a:r>
              <a:rPr lang="fr-FR" altLang="en-FR" dirty="0"/>
              <a:t>Deuxième niveau</a:t>
            </a:r>
          </a:p>
          <a:p>
            <a:pPr lvl="2"/>
            <a:r>
              <a:rPr lang="fr-FR" altLang="en-FR" dirty="0"/>
              <a:t>Troisième niveau</a:t>
            </a:r>
          </a:p>
        </p:txBody>
      </p:sp>
      <p:sp>
        <p:nvSpPr>
          <p:cNvPr id="1029" name="Espace réservé du titre 1">
            <a:extLst>
              <a:ext uri="{FF2B5EF4-FFF2-40B4-BE49-F238E27FC236}">
                <a16:creationId xmlns:a16="http://schemas.microsoft.com/office/drawing/2014/main" id="{44C5D00A-78CF-6CF0-3A80-1ED2436337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944" y="26458"/>
            <a:ext cx="9144000" cy="52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FR" dirty="0"/>
              <a:t>Cliquez pour modifier le style du titre</a:t>
            </a:r>
          </a:p>
        </p:txBody>
      </p:sp>
      <p:sp>
        <p:nvSpPr>
          <p:cNvPr id="9" name="ZoneTexte 9">
            <a:extLst>
              <a:ext uri="{FF2B5EF4-FFF2-40B4-BE49-F238E27FC236}">
                <a16:creationId xmlns:a16="http://schemas.microsoft.com/office/drawing/2014/main" id="{31CB9628-F90F-4328-00F0-89A079D86B04}"/>
              </a:ext>
            </a:extLst>
          </p:cNvPr>
          <p:cNvSpPr txBox="1"/>
          <p:nvPr userDrawn="1"/>
        </p:nvSpPr>
        <p:spPr>
          <a:xfrm rot="16200000">
            <a:off x="8761213" y="3635949"/>
            <a:ext cx="2552394" cy="215748"/>
          </a:xfrm>
          <a:prstGeom prst="rect">
            <a:avLst/>
          </a:prstGeom>
          <a:noFill/>
        </p:spPr>
        <p:txBody>
          <a:bodyPr wrap="none" lIns="86723" tIns="43362" rIns="86723" bIns="43362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Copyright © 2025 </a:t>
            </a:r>
            <a:r>
              <a:rPr lang="fr-FR" altLang="en-FR" sz="833" dirty="0" err="1">
                <a:solidFill>
                  <a:srgbClr val="00477A"/>
                </a:solidFill>
                <a:latin typeface="Century Gothic" panose="020B0502020202020204" pitchFamily="34" charset="0"/>
              </a:rPr>
              <a:t>Equable</a:t>
            </a:r>
            <a:r>
              <a:rPr lang="fr-FR" altLang="en-FR" sz="833" dirty="0">
                <a:solidFill>
                  <a:srgbClr val="00477A"/>
                </a:solidFill>
                <a:latin typeface="Century Gothic" panose="020B0502020202020204" pitchFamily="34" charset="0"/>
              </a:rPr>
              <a:t>. Tous droits réservés</a:t>
            </a:r>
          </a:p>
        </p:txBody>
      </p:sp>
      <p:pic>
        <p:nvPicPr>
          <p:cNvPr id="4" name="Picture 3" descr="GF_Logo-EQUABLE-150dpi_RVB_V2_no motto.png">
            <a:extLst>
              <a:ext uri="{FF2B5EF4-FFF2-40B4-BE49-F238E27FC236}">
                <a16:creationId xmlns:a16="http://schemas.microsoft.com/office/drawing/2014/main" id="{59524E60-546B-436A-85B6-A04DC572F03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" y="5041078"/>
            <a:ext cx="551568" cy="536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704D5-6CB8-8BB7-EB9C-8731F8B83AA7}"/>
              </a:ext>
            </a:extLst>
          </p:cNvPr>
          <p:cNvSpPr txBox="1"/>
          <p:nvPr userDrawn="1"/>
        </p:nvSpPr>
        <p:spPr>
          <a:xfrm>
            <a:off x="182195" y="5516456"/>
            <a:ext cx="763351" cy="177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56" b="1" dirty="0" err="1">
                <a:solidFill>
                  <a:srgbClr val="009CDD"/>
                </a:solidFill>
                <a:latin typeface="Century Gothic"/>
                <a:cs typeface="Century Gothic"/>
              </a:rPr>
              <a:t>Strategy</a:t>
            </a:r>
            <a:r>
              <a:rPr lang="fr-FR" sz="556" b="1" dirty="0">
                <a:solidFill>
                  <a:srgbClr val="009CDD"/>
                </a:solidFill>
                <a:latin typeface="Century Gothic"/>
                <a:cs typeface="Century Gothic"/>
              </a:rPr>
              <a:t> </a:t>
            </a:r>
            <a:r>
              <a:rPr lang="fr-FR" sz="556" b="1" dirty="0" err="1">
                <a:solidFill>
                  <a:srgbClr val="00477A"/>
                </a:solidFill>
                <a:latin typeface="Century Gothic"/>
                <a:cs typeface="Century Gothic"/>
              </a:rPr>
              <a:t>Success</a:t>
            </a:r>
            <a:endParaRPr lang="fr-FR" sz="556" b="1" dirty="0">
              <a:solidFill>
                <a:srgbClr val="00477A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507D8FF-A795-6E25-305F-1EFD0427A2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4896379" y="5471416"/>
            <a:ext cx="508000" cy="234157"/>
          </a:xfrm>
          <a:prstGeom prst="rect">
            <a:avLst/>
          </a:prstGeom>
          <a:ln/>
        </p:spPr>
        <p:txBody>
          <a:bodyPr/>
          <a:lstStyle>
            <a:lvl1pPr algn="ctr">
              <a:defRPr sz="889">
                <a:solidFill>
                  <a:srgbClr val="00477A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53EFE2-002E-316B-02EC-F3CC6570009B}"/>
              </a:ext>
            </a:extLst>
          </p:cNvPr>
          <p:cNvSpPr txBox="1"/>
          <p:nvPr userDrawn="1"/>
        </p:nvSpPr>
        <p:spPr>
          <a:xfrm>
            <a:off x="7525583" y="5480772"/>
            <a:ext cx="2507417" cy="229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9" noProof="0" dirty="0">
                <a:solidFill>
                  <a:srgbClr val="009CDD"/>
                </a:solidFill>
                <a:latin typeface="Century Gothic"/>
                <a:cs typeface="Century Gothic"/>
              </a:rPr>
              <a:t>Business Operations </a:t>
            </a:r>
            <a:r>
              <a:rPr lang="en-US" sz="889" noProof="0" dirty="0">
                <a:solidFill>
                  <a:srgbClr val="00477A"/>
                </a:solidFill>
                <a:latin typeface="Century Gothic"/>
                <a:cs typeface="Century Gothic"/>
              </a:rPr>
              <a:t>Excellence Consulting</a:t>
            </a:r>
          </a:p>
        </p:txBody>
      </p:sp>
    </p:spTree>
    <p:extLst>
      <p:ext uri="{BB962C8B-B14F-4D97-AF65-F5344CB8AC3E}">
        <p14:creationId xmlns:p14="http://schemas.microsoft.com/office/powerpoint/2010/main" val="30951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4" r:id="rId3"/>
    <p:sldLayoutId id="2147483983" r:id="rId4"/>
  </p:sldLayoutIdLst>
  <p:hf hdr="0" ftr="0" dt="0"/>
  <p:txStyles>
    <p:titleStyle>
      <a:lvl1pPr algn="l" defTabSz="760647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rgbClr val="00477A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defTabSz="760647" rtl="0" eaLnBrk="0" fontAlgn="base" hangingPunct="0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5pPr>
      <a:lvl6pPr marL="380985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6pPr>
      <a:lvl7pPr marL="761970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7pPr>
      <a:lvl8pPr marL="1142954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8pPr>
      <a:lvl9pPr marL="1523939" algn="l" defTabSz="760647" rtl="0" fontAlgn="base">
        <a:spcBef>
          <a:spcPct val="0"/>
        </a:spcBef>
        <a:spcAft>
          <a:spcPct val="0"/>
        </a:spcAft>
        <a:defRPr sz="1917" b="1">
          <a:solidFill>
            <a:srgbClr val="00477A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66700" indent="-266700" algn="l" defTabSz="760647" rtl="0" eaLnBrk="0" fontAlgn="base" hangingPunct="0">
        <a:spcBef>
          <a:spcPct val="20000"/>
        </a:spcBef>
        <a:spcAft>
          <a:spcPct val="0"/>
        </a:spcAft>
        <a:buClr>
          <a:srgbClr val="00477A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marL="617778" indent="-236793" algn="l" defTabSz="760647" rtl="0" eaLnBrk="0" fontAlgn="base" hangingPunct="0">
        <a:spcBef>
          <a:spcPct val="20000"/>
        </a:spcBef>
        <a:spcAft>
          <a:spcPct val="0"/>
        </a:spcAft>
        <a:buClr>
          <a:srgbClr val="009CDD"/>
        </a:buClr>
        <a:buFont typeface="Wingdings" pitchFamily="2" charset="2"/>
        <a:buChar char="§"/>
        <a:defRPr sz="1600" kern="1200">
          <a:solidFill>
            <a:srgbClr val="009CDD"/>
          </a:solidFill>
          <a:latin typeface="Century Gothic" pitchFamily="34" charset="0"/>
          <a:ea typeface="ＭＳ Ｐゴシック" charset="0"/>
          <a:cs typeface="+mn-cs"/>
        </a:defRPr>
      </a:lvl2pPr>
      <a:lvl3pPr marL="951139" indent="-189170" algn="l" defTabSz="760647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400" kern="1200">
          <a:solidFill>
            <a:srgbClr val="00477A"/>
          </a:solidFill>
          <a:latin typeface="Century Gothic" pitchFamily="34" charset="0"/>
          <a:ea typeface="ＭＳ Ｐゴシック" charset="0"/>
          <a:cs typeface="+mn-cs"/>
        </a:defRPr>
      </a:lvl3pPr>
      <a:lvl4pPr marL="1332124" indent="-189170" algn="l" defTabSz="7606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67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713109" indent="-189170" algn="l" defTabSz="7606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67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095034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5948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6864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7779" indent="-190458" algn="l" defTabSz="76183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15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830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746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66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575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49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407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321" algn="l" defTabSz="76183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60E893-EDF6-B382-33DF-134F45FC6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400" y="2324101"/>
            <a:ext cx="5749598" cy="533400"/>
          </a:xfrm>
        </p:spPr>
        <p:txBody>
          <a:bodyPr>
            <a:noAutofit/>
          </a:bodyPr>
          <a:lstStyle/>
          <a:p>
            <a:r>
              <a:rPr lang="en-US" b="1" dirty="0"/>
              <a:t>ANALYZE</a:t>
            </a:r>
            <a:r>
              <a:rPr lang="en-US" dirty="0"/>
              <a:t> </a:t>
            </a:r>
            <a:r>
              <a:rPr lang="en-US" b="1" dirty="0"/>
              <a:t>phase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F5DA3B-9009-8438-B07A-0B33E7FDD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400" y="3924300"/>
            <a:ext cx="5749599" cy="596281"/>
          </a:xfrm>
        </p:spPr>
        <p:txBody>
          <a:bodyPr/>
          <a:lstStyle/>
          <a:p>
            <a:r>
              <a:rPr lang="en-US" dirty="0"/>
              <a:t>Project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194FB-EB39-CCA9-253C-42780225D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6AF210-964E-9264-3C1D-36381A30D9F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1568D"/>
                </a:solidFill>
              </a:rPr>
              <a:t>Green Belt/Black Belt name: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835ED-5487-C57F-D92A-2FB2EB64581C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1568D"/>
                </a:solidFill>
              </a:rPr>
              <a:t>Date</a:t>
            </a:r>
            <a:endParaRPr lang="en-US" dirty="0"/>
          </a:p>
        </p:txBody>
      </p:sp>
      <p:pic>
        <p:nvPicPr>
          <p:cNvPr id="1026" name="Picture 2" descr="Rendu 3D d'un petit homme avec une loupe Photo Stock - Alamy">
            <a:extLst>
              <a:ext uri="{FF2B5EF4-FFF2-40B4-BE49-F238E27FC236}">
                <a16:creationId xmlns:a16="http://schemas.microsoft.com/office/drawing/2014/main" id="{E0C8B85F-A32B-6412-9897-036137B6A6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0"/>
          <a:stretch/>
        </p:blipFill>
        <p:spPr bwMode="auto">
          <a:xfrm>
            <a:off x="1346200" y="2854770"/>
            <a:ext cx="1219200" cy="119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04E641E-E310-3472-BFB0-31625C5D4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0223" y="2019300"/>
            <a:ext cx="4405717" cy="2590800"/>
          </a:xfrm>
          <a:prstGeom prst="rect">
            <a:avLst/>
          </a:prstGeom>
          <a:solidFill>
            <a:srgbClr val="FFFFFF"/>
          </a:solidFill>
          <a:ln w="12700" cap="rnd">
            <a:solidFill>
              <a:srgbClr val="00477A"/>
            </a:solidFill>
            <a:prstDash val="sysDot"/>
            <a:miter lim="800000"/>
            <a:headEnd/>
            <a:tailEnd/>
          </a:ln>
        </p:spPr>
        <p:txBody>
          <a:bodyPr wrap="none" lIns="28632" tIns="28632" rIns="28632" bIns="28632" anchor="ctr"/>
          <a:lstStyle/>
          <a:p>
            <a:pPr algn="ctr"/>
            <a:r>
              <a:rPr lang="en-US" sz="1500" dirty="0">
                <a:solidFill>
                  <a:srgbClr val="01568D"/>
                </a:solidFill>
                <a:latin typeface="Century Gothic"/>
                <a:cs typeface="Century Gothic"/>
              </a:rPr>
              <a:t>Project picture</a:t>
            </a:r>
          </a:p>
        </p:txBody>
      </p:sp>
    </p:spTree>
    <p:extLst>
      <p:ext uri="{BB962C8B-B14F-4D97-AF65-F5344CB8AC3E}">
        <p14:creationId xmlns:p14="http://schemas.microsoft.com/office/powerpoint/2010/main" val="93144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Project reminder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1E4058-CBC1-4E73-AEA4-F4C4B69297B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4DC6FC0-B43D-4F0D-8B6E-644A72247479}"/>
              </a:ext>
            </a:extLst>
          </p:cNvPr>
          <p:cNvSpPr/>
          <p:nvPr/>
        </p:nvSpPr>
        <p:spPr bwMode="auto">
          <a:xfrm>
            <a:off x="994678" y="2109554"/>
            <a:ext cx="4008218" cy="1357806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 algn="just">
              <a:buClr>
                <a:schemeClr val="bg2"/>
              </a:buClr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the current Performance issue in terms of Delay, Cost, Quality? Be SMART (Specific, Measurable, Attainable, Realistic, Tangible)] </a:t>
            </a:r>
            <a:endParaRPr lang="en-US" sz="116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à coins arrondis 3">
            <a:extLst>
              <a:ext uri="{FF2B5EF4-FFF2-40B4-BE49-F238E27FC236}">
                <a16:creationId xmlns:a16="http://schemas.microsoft.com/office/drawing/2014/main" id="{7BDF6862-FB45-ED25-BC69-D92130A03557}"/>
              </a:ext>
            </a:extLst>
          </p:cNvPr>
          <p:cNvSpPr/>
          <p:nvPr/>
        </p:nvSpPr>
        <p:spPr bwMode="auto">
          <a:xfrm>
            <a:off x="992554" y="1840502"/>
            <a:ext cx="4026218" cy="21485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Problem Statement</a:t>
            </a:r>
          </a:p>
        </p:txBody>
      </p:sp>
      <p:sp>
        <p:nvSpPr>
          <p:cNvPr id="5" name="Rectangle à coins arrondis 3">
            <a:extLst>
              <a:ext uri="{FF2B5EF4-FFF2-40B4-BE49-F238E27FC236}">
                <a16:creationId xmlns:a16="http://schemas.microsoft.com/office/drawing/2014/main" id="{AA4FCF5C-01D5-E1A4-CC3A-BDC0BFD3923E}"/>
              </a:ext>
            </a:extLst>
          </p:cNvPr>
          <p:cNvSpPr/>
          <p:nvPr/>
        </p:nvSpPr>
        <p:spPr bwMode="auto">
          <a:xfrm>
            <a:off x="5131461" y="1840502"/>
            <a:ext cx="4021125" cy="21485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SMART Goal Statement</a:t>
            </a:r>
          </a:p>
        </p:txBody>
      </p:sp>
      <p:sp>
        <p:nvSpPr>
          <p:cNvPr id="6" name="Rectangle à coins arrondis 6">
            <a:extLst>
              <a:ext uri="{FF2B5EF4-FFF2-40B4-BE49-F238E27FC236}">
                <a16:creationId xmlns:a16="http://schemas.microsoft.com/office/drawing/2014/main" id="{84AD7B07-5752-0248-8113-29A800C81A63}"/>
              </a:ext>
            </a:extLst>
          </p:cNvPr>
          <p:cNvSpPr/>
          <p:nvPr/>
        </p:nvSpPr>
        <p:spPr bwMode="auto">
          <a:xfrm>
            <a:off x="5141230" y="2109554"/>
            <a:ext cx="4019692" cy="1357806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 algn="just">
              <a:buClr>
                <a:schemeClr val="bg2"/>
              </a:buClr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the Future Performance Objective of this project in terms of Delay, Cost, Quality? Be SMART (Specific, Measurable, Attainable, Realistic, Tangible)]  </a:t>
            </a:r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B0C58B0B-F6F9-26CC-C72C-7B0D7BDFDAC9}"/>
              </a:ext>
            </a:extLst>
          </p:cNvPr>
          <p:cNvSpPr/>
          <p:nvPr/>
        </p:nvSpPr>
        <p:spPr bwMode="ltGray">
          <a:xfrm>
            <a:off x="983283" y="1085888"/>
            <a:ext cx="8182208" cy="6509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[Describe here the context of the project]</a:t>
            </a:r>
          </a:p>
        </p:txBody>
      </p:sp>
      <p:sp>
        <p:nvSpPr>
          <p:cNvPr id="8" name="Rectangle à coins arrondis 3">
            <a:extLst>
              <a:ext uri="{FF2B5EF4-FFF2-40B4-BE49-F238E27FC236}">
                <a16:creationId xmlns:a16="http://schemas.microsoft.com/office/drawing/2014/main" id="{9A521F54-94ED-668B-2919-D8E8D24CF108}"/>
              </a:ext>
            </a:extLst>
          </p:cNvPr>
          <p:cNvSpPr/>
          <p:nvPr/>
        </p:nvSpPr>
        <p:spPr bwMode="auto">
          <a:xfrm>
            <a:off x="965200" y="801092"/>
            <a:ext cx="8200291" cy="181142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1083" b="1" dirty="0">
                <a:solidFill>
                  <a:srgbClr val="373D6F"/>
                </a:solidFill>
                <a:latin typeface="Century Gothic"/>
                <a:cs typeface="Century Gothic"/>
              </a:rPr>
              <a:t>Project Context/Business Need/Alignment with Company strategy</a:t>
            </a:r>
          </a:p>
        </p:txBody>
      </p:sp>
      <p:sp>
        <p:nvSpPr>
          <p:cNvPr id="9" name="Rectangle à coins arrondis 3">
            <a:extLst>
              <a:ext uri="{FF2B5EF4-FFF2-40B4-BE49-F238E27FC236}">
                <a16:creationId xmlns:a16="http://schemas.microsoft.com/office/drawing/2014/main" id="{DC9C18CE-9F93-EBED-4EAF-4D3965837556}"/>
              </a:ext>
            </a:extLst>
          </p:cNvPr>
          <p:cNvSpPr/>
          <p:nvPr/>
        </p:nvSpPr>
        <p:spPr bwMode="auto">
          <a:xfrm>
            <a:off x="965200" y="3587709"/>
            <a:ext cx="4008216" cy="217981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In Scope</a:t>
            </a:r>
          </a:p>
        </p:txBody>
      </p:sp>
      <p:sp>
        <p:nvSpPr>
          <p:cNvPr id="10" name="Rectangle à coins arrondis 3">
            <a:extLst>
              <a:ext uri="{FF2B5EF4-FFF2-40B4-BE49-F238E27FC236}">
                <a16:creationId xmlns:a16="http://schemas.microsoft.com/office/drawing/2014/main" id="{3B849FC7-2293-7ADA-9A98-C2915665201C}"/>
              </a:ext>
            </a:extLst>
          </p:cNvPr>
          <p:cNvSpPr/>
          <p:nvPr/>
        </p:nvSpPr>
        <p:spPr bwMode="auto">
          <a:xfrm>
            <a:off x="5124746" y="3587708"/>
            <a:ext cx="4027840" cy="214853"/>
          </a:xfrm>
          <a:prstGeom prst="roundRect">
            <a:avLst>
              <a:gd name="adj" fmla="val 29788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ctr" anchorCtr="0" compatLnSpc="1">
            <a:prstTxWarp prst="textNoShape">
              <a:avLst/>
            </a:prstTxWarp>
          </a:bodyPr>
          <a:lstStyle/>
          <a:p>
            <a:pPr marL="83330" indent="-83330">
              <a:lnSpc>
                <a:spcPct val="95000"/>
              </a:lnSpc>
              <a:buClr>
                <a:schemeClr val="bg2"/>
              </a:buClr>
              <a:defRPr/>
            </a:pPr>
            <a:r>
              <a:rPr lang="en-US" sz="1083" b="1" dirty="0">
                <a:solidFill>
                  <a:srgbClr val="373D6F"/>
                </a:solidFill>
                <a:latin typeface="Century Gothic"/>
                <a:cs typeface="Century Gothic"/>
              </a:rPr>
              <a:t>Out of Scope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3780C7CF-D925-7873-DFED-5A04B0AB5662}"/>
              </a:ext>
            </a:extLst>
          </p:cNvPr>
          <p:cNvSpPr/>
          <p:nvPr/>
        </p:nvSpPr>
        <p:spPr bwMode="auto">
          <a:xfrm>
            <a:off x="983283" y="3872827"/>
            <a:ext cx="4008218" cy="1118273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in scope of this project?]</a:t>
            </a:r>
          </a:p>
        </p:txBody>
      </p:sp>
      <p:sp>
        <p:nvSpPr>
          <p:cNvPr id="12" name="Rectangle à coins arrondis 6">
            <a:extLst>
              <a:ext uri="{FF2B5EF4-FFF2-40B4-BE49-F238E27FC236}">
                <a16:creationId xmlns:a16="http://schemas.microsoft.com/office/drawing/2014/main" id="{DEC5FB44-AAA2-C85A-919B-75CA8664DF05}"/>
              </a:ext>
            </a:extLst>
          </p:cNvPr>
          <p:cNvSpPr/>
          <p:nvPr/>
        </p:nvSpPr>
        <p:spPr bwMode="auto">
          <a:xfrm>
            <a:off x="5141230" y="3886693"/>
            <a:ext cx="4019692" cy="1090539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GB" sz="917" i="1" dirty="0">
                <a:solidFill>
                  <a:srgbClr val="373D6F"/>
                </a:solidFill>
                <a:latin typeface="Century Gothic"/>
                <a:cs typeface="Century Gothic"/>
              </a:rPr>
              <a:t>[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What is out of scope of this project?]</a:t>
            </a:r>
          </a:p>
        </p:txBody>
      </p:sp>
    </p:spTree>
    <p:extLst>
      <p:ext uri="{BB962C8B-B14F-4D97-AF65-F5344CB8AC3E}">
        <p14:creationId xmlns:p14="http://schemas.microsoft.com/office/powerpoint/2010/main" val="368379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Project CTQ monitoring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1E4058-CBC1-4E73-AEA4-F4C4B69297B9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581C4-C027-CECF-3E5B-88806C153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1534631"/>
            <a:ext cx="7772400" cy="26457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2F7549-C78E-73BE-36B2-BDB2391FC411}"/>
              </a:ext>
            </a:extLst>
          </p:cNvPr>
          <p:cNvSpPr txBox="1"/>
          <p:nvPr/>
        </p:nvSpPr>
        <p:spPr>
          <a:xfrm rot="19330083">
            <a:off x="2355292" y="1181100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BB4FB7-3264-CA90-5CA5-7E848FA15298}"/>
              </a:ext>
            </a:extLst>
          </p:cNvPr>
          <p:cNvSpPr txBox="1"/>
          <p:nvPr/>
        </p:nvSpPr>
        <p:spPr>
          <a:xfrm>
            <a:off x="3288557" y="3065151"/>
            <a:ext cx="3658252" cy="646331"/>
          </a:xfrm>
          <a:prstGeom prst="rect">
            <a:avLst/>
          </a:prstGeom>
          <a:solidFill>
            <a:srgbClr val="009C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Note: Please mention any quick wins implemented on the control chart itself and at the corresponding date on the x scale!!</a:t>
            </a:r>
          </a:p>
        </p:txBody>
      </p:sp>
    </p:spTree>
    <p:extLst>
      <p:ext uri="{BB962C8B-B14F-4D97-AF65-F5344CB8AC3E}">
        <p14:creationId xmlns:p14="http://schemas.microsoft.com/office/powerpoint/2010/main" val="1016927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Pareto of defects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1E4058-CBC1-4E73-AEA4-F4C4B69297B9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73E87E-5305-4CF6-2AE8-56D1A652D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917061"/>
            <a:ext cx="7772400" cy="41608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5A7C21-8562-E689-3826-98A005BC591F}"/>
              </a:ext>
            </a:extLst>
          </p:cNvPr>
          <p:cNvSpPr txBox="1"/>
          <p:nvPr/>
        </p:nvSpPr>
        <p:spPr>
          <a:xfrm rot="19330083">
            <a:off x="2355292" y="1181100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4955AE-2939-D6B6-EDA1-3E7E2929AC10}"/>
              </a:ext>
            </a:extLst>
          </p:cNvPr>
          <p:cNvSpPr txBox="1"/>
          <p:nvPr/>
        </p:nvSpPr>
        <p:spPr>
          <a:xfrm>
            <a:off x="3068041" y="183235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entury Gothic" panose="020B0502020202020204" pitchFamily="34" charset="0"/>
              </a:rPr>
              <a:t>Optional</a:t>
            </a:r>
          </a:p>
        </p:txBody>
      </p:sp>
    </p:spTree>
    <p:extLst>
      <p:ext uri="{BB962C8B-B14F-4D97-AF65-F5344CB8AC3E}">
        <p14:creationId xmlns:p14="http://schemas.microsoft.com/office/powerpoint/2010/main" val="2183213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9532-3FC2-EE02-E1FF-99E0439A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Data/CTQ stratification (continuous CTQ):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0D6F-B3F1-B473-8029-08FECE255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39A7AD-9ECD-D349-D410-8360F15B3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11" y="714343"/>
            <a:ext cx="5383889" cy="35052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88F41D-6B16-0BA9-F6B1-3CB2EC06D751}"/>
              </a:ext>
            </a:extLst>
          </p:cNvPr>
          <p:cNvSpPr txBox="1"/>
          <p:nvPr/>
        </p:nvSpPr>
        <p:spPr>
          <a:xfrm rot="19330083">
            <a:off x="4202843" y="1139880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65DBDE-9C23-B707-1B29-DF8DA8525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711" y="4229100"/>
            <a:ext cx="5383888" cy="990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E8FEFB-2C0A-C0E7-47B5-72A987092255}"/>
              </a:ext>
            </a:extLst>
          </p:cNvPr>
          <p:cNvSpPr txBox="1"/>
          <p:nvPr/>
        </p:nvSpPr>
        <p:spPr>
          <a:xfrm>
            <a:off x="5994400" y="180915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entury Gothic" panose="020B0502020202020204" pitchFamily="34" charset="0"/>
              </a:rPr>
              <a:t>Optional</a:t>
            </a:r>
          </a:p>
        </p:txBody>
      </p:sp>
    </p:spTree>
    <p:extLst>
      <p:ext uri="{BB962C8B-B14F-4D97-AF65-F5344CB8AC3E}">
        <p14:creationId xmlns:p14="http://schemas.microsoft.com/office/powerpoint/2010/main" val="2687838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Cause and Effect analysis (Ishikawa/fishbone diagram)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914363"/>
            <a:fld id="{591E4058-CBC1-4E73-AEA4-F4C4B69297B9}" type="slidenum">
              <a:rPr lang="fr-FR">
                <a:ea typeface="ヒラギノ角ゴ Pro W3" pitchFamily="-112" charset="-128"/>
              </a:rPr>
              <a:pPr defTabSz="914363"/>
              <a:t>6</a:t>
            </a:fld>
            <a:endParaRPr lang="fr-FR" dirty="0">
              <a:ea typeface="ヒラギノ角ゴ Pro W3" pitchFamily="-112" charset="-128"/>
            </a:endParaRPr>
          </a:p>
        </p:txBody>
      </p:sp>
      <p:sp>
        <p:nvSpPr>
          <p:cNvPr id="3" name="Line 78">
            <a:extLst>
              <a:ext uri="{FF2B5EF4-FFF2-40B4-BE49-F238E27FC236}">
                <a16:creationId xmlns:a16="http://schemas.microsoft.com/office/drawing/2014/main" id="{41FB072B-A958-129F-EA4A-965E2F9F4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1575" y="3048250"/>
            <a:ext cx="6624638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63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79">
            <a:extLst>
              <a:ext uri="{FF2B5EF4-FFF2-40B4-BE49-F238E27FC236}">
                <a16:creationId xmlns:a16="http://schemas.microsoft.com/office/drawing/2014/main" id="{F316E13F-4B90-4448-F69E-EEF87091E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213" y="2543425"/>
            <a:ext cx="1223962" cy="1081088"/>
          </a:xfrm>
          <a:prstGeom prst="rect">
            <a:avLst/>
          </a:prstGeom>
          <a:solidFill>
            <a:srgbClr val="009C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63"/>
            <a:r>
              <a:rPr lang="en-GB" altLang="en-US" sz="1800" b="1">
                <a:solidFill>
                  <a:prstClr val="white"/>
                </a:solidFill>
                <a:latin typeface="Century Gothic" panose="020B0502020202020204" pitchFamily="34" charset="0"/>
              </a:rPr>
              <a:t>Failure effect</a:t>
            </a:r>
          </a:p>
        </p:txBody>
      </p:sp>
      <p:sp>
        <p:nvSpPr>
          <p:cNvPr id="5" name="Line 80">
            <a:extLst>
              <a:ext uri="{FF2B5EF4-FFF2-40B4-BE49-F238E27FC236}">
                <a16:creationId xmlns:a16="http://schemas.microsoft.com/office/drawing/2014/main" id="{D9947652-1BED-CAA0-15FC-DD0A6846B30E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9687" y="957261"/>
            <a:ext cx="1119188" cy="209098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63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Line 81">
            <a:extLst>
              <a:ext uri="{FF2B5EF4-FFF2-40B4-BE49-F238E27FC236}">
                <a16:creationId xmlns:a16="http://schemas.microsoft.com/office/drawing/2014/main" id="{46AF2E24-757A-9F92-729F-1C47A442E6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1975" y="957262"/>
            <a:ext cx="1119188" cy="2090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63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Line 82">
            <a:extLst>
              <a:ext uri="{FF2B5EF4-FFF2-40B4-BE49-F238E27FC236}">
                <a16:creationId xmlns:a16="http://schemas.microsoft.com/office/drawing/2014/main" id="{255801E5-7047-567C-DC42-C423C2C71D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2975" y="957262"/>
            <a:ext cx="1119188" cy="20909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63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Line 83">
            <a:extLst>
              <a:ext uri="{FF2B5EF4-FFF2-40B4-BE49-F238E27FC236}">
                <a16:creationId xmlns:a16="http://schemas.microsoft.com/office/drawing/2014/main" id="{D236BE99-80DE-5323-B7EE-D388B83653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49963" y="3048250"/>
            <a:ext cx="1314450" cy="20875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63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 Box 84">
            <a:extLst>
              <a:ext uri="{FF2B5EF4-FFF2-40B4-BE49-F238E27FC236}">
                <a16:creationId xmlns:a16="http://schemas.microsoft.com/office/drawing/2014/main" id="{32F8AE58-364D-29C8-D753-7191CC57C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1" y="647700"/>
            <a:ext cx="1723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63"/>
            <a:r>
              <a:rPr lang="en-GB" altLang="en-US" sz="1800" b="1">
                <a:solidFill>
                  <a:prstClr val="black"/>
                </a:solidFill>
                <a:latin typeface="Century Gothic" panose="020B0502020202020204" pitchFamily="34" charset="0"/>
              </a:rPr>
              <a:t>Measurement</a:t>
            </a:r>
          </a:p>
        </p:txBody>
      </p:sp>
      <p:sp>
        <p:nvSpPr>
          <p:cNvPr id="12" name="Text Box 85">
            <a:extLst>
              <a:ext uri="{FF2B5EF4-FFF2-40B4-BE49-F238E27FC236}">
                <a16:creationId xmlns:a16="http://schemas.microsoft.com/office/drawing/2014/main" id="{2DBECE2D-C1F6-0E43-00FF-5EAF68350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4" y="649287"/>
            <a:ext cx="24673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63"/>
            <a:r>
              <a:rPr lang="en-GB" altLang="en-US" sz="1800" b="1">
                <a:solidFill>
                  <a:prstClr val="black"/>
                </a:solidFill>
                <a:latin typeface="Century Gothic" panose="020B0502020202020204" pitchFamily="34" charset="0"/>
              </a:rPr>
              <a:t>Machine/Equipment</a:t>
            </a:r>
          </a:p>
        </p:txBody>
      </p:sp>
      <p:sp>
        <p:nvSpPr>
          <p:cNvPr id="13" name="Text Box 86">
            <a:extLst>
              <a:ext uri="{FF2B5EF4-FFF2-40B4-BE49-F238E27FC236}">
                <a16:creationId xmlns:a16="http://schemas.microsoft.com/office/drawing/2014/main" id="{5E6F65B9-78DC-DCFD-7CE1-013756A83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870" y="649287"/>
            <a:ext cx="6783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63"/>
            <a:r>
              <a:rPr lang="en-GB" altLang="en-US" sz="1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Men</a:t>
            </a:r>
          </a:p>
        </p:txBody>
      </p:sp>
      <p:sp>
        <p:nvSpPr>
          <p:cNvPr id="14" name="Text Box 87">
            <a:extLst>
              <a:ext uri="{FF2B5EF4-FFF2-40B4-BE49-F238E27FC236}">
                <a16:creationId xmlns:a16="http://schemas.microsoft.com/office/drawing/2014/main" id="{24A61976-656C-45EE-CDF1-6DF528937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4" y="5081588"/>
            <a:ext cx="11480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63"/>
            <a:r>
              <a:rPr lang="en-GB" altLang="en-US" sz="1800" b="1">
                <a:solidFill>
                  <a:prstClr val="black"/>
                </a:solidFill>
                <a:latin typeface="Century Gothic" panose="020B0502020202020204" pitchFamily="34" charset="0"/>
              </a:rPr>
              <a:t>Methods</a:t>
            </a:r>
          </a:p>
        </p:txBody>
      </p:sp>
      <p:sp>
        <p:nvSpPr>
          <p:cNvPr id="15" name="Text Box 88">
            <a:extLst>
              <a:ext uri="{FF2B5EF4-FFF2-40B4-BE49-F238E27FC236}">
                <a16:creationId xmlns:a16="http://schemas.microsoft.com/office/drawing/2014/main" id="{2A8643F7-F75D-EC09-1F63-61FA15DD7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139" y="5081589"/>
            <a:ext cx="18902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63"/>
            <a:r>
              <a:rPr lang="en-GB" altLang="en-US" sz="1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Mother Nature/</a:t>
            </a:r>
          </a:p>
          <a:p>
            <a:pPr defTabSz="914363"/>
            <a:r>
              <a:rPr lang="en-GB" altLang="en-US" sz="1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Environment</a:t>
            </a:r>
          </a:p>
        </p:txBody>
      </p:sp>
      <p:sp>
        <p:nvSpPr>
          <p:cNvPr id="16" name="Text Box 89">
            <a:extLst>
              <a:ext uri="{FF2B5EF4-FFF2-40B4-BE49-F238E27FC236}">
                <a16:creationId xmlns:a16="http://schemas.microsoft.com/office/drawing/2014/main" id="{0B998218-9B1A-B4FF-F6B3-F088763E7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5464" y="5081588"/>
            <a:ext cx="12009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63"/>
            <a:r>
              <a:rPr lang="en-GB" altLang="en-US" sz="1800" b="1">
                <a:solidFill>
                  <a:prstClr val="black"/>
                </a:solidFill>
                <a:latin typeface="Century Gothic" panose="020B0502020202020204" pitchFamily="34" charset="0"/>
              </a:rPr>
              <a:t>Materials</a:t>
            </a:r>
          </a:p>
        </p:txBody>
      </p:sp>
      <p:sp>
        <p:nvSpPr>
          <p:cNvPr id="17" name="Line 90">
            <a:extLst>
              <a:ext uri="{FF2B5EF4-FFF2-40B4-BE49-F238E27FC236}">
                <a16:creationId xmlns:a16="http://schemas.microsoft.com/office/drawing/2014/main" id="{0E9D8C5D-3D0D-B6ED-2051-2E84C39E59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51300" y="3048250"/>
            <a:ext cx="1314450" cy="20875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63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Line 91">
            <a:extLst>
              <a:ext uri="{FF2B5EF4-FFF2-40B4-BE49-F238E27FC236}">
                <a16:creationId xmlns:a16="http://schemas.microsoft.com/office/drawing/2014/main" id="{4D2B6E7F-BE0C-A90B-F4F9-429E433310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92300" y="3048250"/>
            <a:ext cx="1314450" cy="20875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63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CB39D5-9989-3E7A-4B57-94C5C38A7059}"/>
              </a:ext>
            </a:extLst>
          </p:cNvPr>
          <p:cNvSpPr txBox="1"/>
          <p:nvPr/>
        </p:nvSpPr>
        <p:spPr>
          <a:xfrm>
            <a:off x="3102443" y="2817417"/>
            <a:ext cx="3658252" cy="461665"/>
          </a:xfrm>
          <a:prstGeom prst="rect">
            <a:avLst/>
          </a:prstGeom>
          <a:solidFill>
            <a:srgbClr val="009C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Note: Please mention any prioritization results (votes) on the fishbone itself!!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DA7CA1-9599-DE4E-87E1-1B8F63C4E83B}"/>
              </a:ext>
            </a:extLst>
          </p:cNvPr>
          <p:cNvSpPr txBox="1"/>
          <p:nvPr/>
        </p:nvSpPr>
        <p:spPr>
          <a:xfrm>
            <a:off x="3102443" y="2103339"/>
            <a:ext cx="3658252" cy="461665"/>
          </a:xfrm>
          <a:prstGeom prst="rect">
            <a:avLst/>
          </a:prstGeom>
          <a:solidFill>
            <a:srgbClr val="009C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Note: Use as many fishbones as you need (e.g., one per Pareto head or per box plot!</a:t>
            </a:r>
          </a:p>
        </p:txBody>
      </p:sp>
    </p:spTree>
    <p:extLst>
      <p:ext uri="{BB962C8B-B14F-4D97-AF65-F5344CB8AC3E}">
        <p14:creationId xmlns:p14="http://schemas.microsoft.com/office/powerpoint/2010/main" val="412060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9532-3FC2-EE02-E1FF-99E0439A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analysis/Hypothesis testing (continuous CTQ)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0D6F-B3F1-B473-8029-08FECE255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39A7AD-9ECD-D349-D410-8360F15B3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423532"/>
            <a:ext cx="4294602" cy="2796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DF74D5-484A-FD80-CB4F-928430622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600" y="1409700"/>
            <a:ext cx="4196963" cy="2783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88F41D-6B16-0BA9-F6B1-3CB2EC06D751}"/>
              </a:ext>
            </a:extLst>
          </p:cNvPr>
          <p:cNvSpPr txBox="1"/>
          <p:nvPr/>
        </p:nvSpPr>
        <p:spPr>
          <a:xfrm rot="19330083">
            <a:off x="4123495" y="1139880"/>
            <a:ext cx="2053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65DBDE-9C23-B707-1B29-DF8DA8525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4229100"/>
            <a:ext cx="4294602" cy="771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5F12A8-223F-6071-CE70-9FA0A19F6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052" y="4305300"/>
            <a:ext cx="4217511" cy="38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18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CFE9F-56B3-ADC7-64EE-5F34CB14A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Pareto or Pie chart graphical analysis (attribute CTQ)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3B331-ADD5-9586-98ED-E522611CD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7FB437-C890-692B-7D2F-4D145E995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11" y="952500"/>
            <a:ext cx="4518389" cy="2667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3D8DE-2D98-6908-46BD-E5FEBE055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378" y="2552700"/>
            <a:ext cx="4984221" cy="28314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269AA2-F2A8-F653-D7DD-61321188F94D}"/>
              </a:ext>
            </a:extLst>
          </p:cNvPr>
          <p:cNvSpPr txBox="1"/>
          <p:nvPr/>
        </p:nvSpPr>
        <p:spPr>
          <a:xfrm rot="19330083">
            <a:off x="3869494" y="1167817"/>
            <a:ext cx="2053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403385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843890-68B6-FF1E-10B5-017280CB7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941278"/>
            <a:ext cx="5562600" cy="4544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689532-3FC2-EE02-E1FF-99E0439A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testing (attribute CTQ)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0D6F-B3F1-B473-8029-08FECE255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88F41D-6B16-0BA9-F6B1-3CB2EC06D751}"/>
              </a:ext>
            </a:extLst>
          </p:cNvPr>
          <p:cNvSpPr txBox="1"/>
          <p:nvPr/>
        </p:nvSpPr>
        <p:spPr>
          <a:xfrm rot="19330083">
            <a:off x="3948842" y="1167817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151483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D3874-F59C-E757-1252-C0C6A0E0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summary/ Critical root causes by priority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4075D-8C88-9642-C16C-3EE3E6EAA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D500CA70-9B86-4E85-5FEC-CA25A4C1C8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404944"/>
              </p:ext>
            </p:extLst>
          </p:nvPr>
        </p:nvGraphicFramePr>
        <p:xfrm>
          <a:off x="1507500" y="1178816"/>
          <a:ext cx="6999795" cy="3746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euille de calcul" r:id="rId2" imgW="10477500" imgH="6718300" progId="Excel.Sheet.8">
                  <p:embed/>
                </p:oleObj>
              </mc:Choice>
              <mc:Fallback>
                <p:oleObj name="Feuille de calcul" r:id="rId2" imgW="10477500" imgH="6718300" progId="Excel.Sheet.8">
                  <p:embed/>
                  <p:pic>
                    <p:nvPicPr>
                      <p:cNvPr id="215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7500" y="1178816"/>
                        <a:ext cx="6999795" cy="374642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093EAF2-84DB-3B12-3DD1-A10F869F75F3}"/>
              </a:ext>
            </a:extLst>
          </p:cNvPr>
          <p:cNvSpPr txBox="1"/>
          <p:nvPr/>
        </p:nvSpPr>
        <p:spPr>
          <a:xfrm rot="19330083">
            <a:off x="3948842" y="1167817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43865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D4D0495-C4FC-4B53-9FA2-11D3D0EC6A9D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cs typeface="Arial" charset="0"/>
              </a:rPr>
              <a:t>Updated Business Case/Financial Analysis (optional)</a:t>
            </a:r>
          </a:p>
        </p:txBody>
      </p:sp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B591EAC-944D-6AC3-048E-04AFDE0B9B71}"/>
              </a:ext>
            </a:extLst>
          </p:cNvPr>
          <p:cNvSpPr/>
          <p:nvPr/>
        </p:nvSpPr>
        <p:spPr bwMode="auto">
          <a:xfrm>
            <a:off x="1427573" y="1104900"/>
            <a:ext cx="7325506" cy="960107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Hard Benefits 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over a 12-month period: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190498" indent="-190498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 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à coins arrondis 6">
            <a:extLst>
              <a:ext uri="{FF2B5EF4-FFF2-40B4-BE49-F238E27FC236}">
                <a16:creationId xmlns:a16="http://schemas.microsoft.com/office/drawing/2014/main" id="{C0655541-A504-39DC-D1EB-D5B165952D53}"/>
              </a:ext>
            </a:extLst>
          </p:cNvPr>
          <p:cNvSpPr/>
          <p:nvPr/>
        </p:nvSpPr>
        <p:spPr bwMode="auto">
          <a:xfrm>
            <a:off x="1427572" y="2125015"/>
            <a:ext cx="7346156" cy="1020113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FTE (Full Time Equivalent) Benefits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5" name="Rectangle à coins arrondis 6">
            <a:extLst>
              <a:ext uri="{FF2B5EF4-FFF2-40B4-BE49-F238E27FC236}">
                <a16:creationId xmlns:a16="http://schemas.microsoft.com/office/drawing/2014/main" id="{E3AC0685-BB34-B109-4F2D-DE471F5FFBC4}"/>
              </a:ext>
            </a:extLst>
          </p:cNvPr>
          <p:cNvSpPr/>
          <p:nvPr/>
        </p:nvSpPr>
        <p:spPr bwMode="auto">
          <a:xfrm>
            <a:off x="1427572" y="3192069"/>
            <a:ext cx="7346156" cy="931532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Soft Benefits Benefits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4185C789-8018-71C6-AA43-29B48E34D52C}"/>
              </a:ext>
            </a:extLst>
          </p:cNvPr>
          <p:cNvSpPr/>
          <p:nvPr/>
        </p:nvSpPr>
        <p:spPr bwMode="auto">
          <a:xfrm>
            <a:off x="1441442" y="4152175"/>
            <a:ext cx="7346156" cy="804532"/>
          </a:xfrm>
          <a:prstGeom prst="roundRect">
            <a:avLst>
              <a:gd name="adj" fmla="val 52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38869" tIns="38869" rIns="38869" bIns="38869" numCol="1" rtlCol="0" anchor="t" anchorCtr="0" compatLnSpc="1">
            <a:prstTxWarp prst="textNoShape">
              <a:avLst/>
            </a:prstTxWarp>
          </a:bodyPr>
          <a:lstStyle/>
          <a:p>
            <a:pPr marL="83330" indent="-83330">
              <a:buClr>
                <a:schemeClr val="bg2"/>
              </a:buClr>
              <a:defRPr/>
            </a:pPr>
            <a:r>
              <a:rPr lang="en-US" sz="917" b="1" i="1" dirty="0">
                <a:solidFill>
                  <a:srgbClr val="373D6F"/>
                </a:solidFill>
                <a:latin typeface="Century Gothic"/>
                <a:cs typeface="Century Gothic"/>
              </a:rPr>
              <a:t>Project anticipated costs</a:t>
            </a: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  <a:p>
            <a:pPr marL="83330" indent="-83330">
              <a:buClr>
                <a:schemeClr val="bg2"/>
              </a:buClr>
              <a:defRPr/>
            </a:pPr>
            <a:r>
              <a:rPr lang="en-US" sz="917" i="1" dirty="0">
                <a:solidFill>
                  <a:srgbClr val="373D6F"/>
                </a:solidFill>
                <a:latin typeface="Century Gothic"/>
                <a:cs typeface="Century Gothic"/>
              </a:rPr>
              <a:t>Assumptions made:</a:t>
            </a:r>
          </a:p>
          <a:p>
            <a:pPr marL="83330" indent="-83330">
              <a:buClr>
                <a:schemeClr val="bg2"/>
              </a:buClr>
              <a:defRPr/>
            </a:pPr>
            <a:endParaRPr lang="en-US" sz="917" i="1" dirty="0">
              <a:solidFill>
                <a:srgbClr val="373D6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08514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F95CFE-C186-6983-EB21-41A390DF1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5ED839-1525-F907-B082-805F8044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2149483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7F8AE-92A3-6C87-6A9C-4417FB1D2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9D2F8D3-A4FC-4CC9-A246-019C29B7404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3AF28-8686-DD93-9DF3-7900FF3437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70000" y="936625"/>
            <a:ext cx="8505825" cy="407987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711545397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">
  <a:themeElements>
    <a:clrScheme name="Personnalisée 10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09CDD"/>
      </a:hlink>
      <a:folHlink>
        <a:srgbClr val="00477A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4880"/>
        </a:dk2>
        <a:lt2>
          <a:srgbClr val="808080"/>
        </a:lt2>
        <a:accent1>
          <a:srgbClr val="008BF6"/>
        </a:accent1>
        <a:accent2>
          <a:srgbClr val="0074CC"/>
        </a:accent2>
        <a:accent3>
          <a:srgbClr val="FFFFFF"/>
        </a:accent3>
        <a:accent4>
          <a:srgbClr val="000000"/>
        </a:accent4>
        <a:accent5>
          <a:srgbClr val="AAC4FA"/>
        </a:accent5>
        <a:accent6>
          <a:srgbClr val="0068B9"/>
        </a:accent6>
        <a:hlink>
          <a:srgbClr val="004880"/>
        </a:hlink>
        <a:folHlink>
          <a:srgbClr val="4CB2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94CAD"/>
        </a:dk2>
        <a:lt2>
          <a:srgbClr val="CECECE"/>
        </a:lt2>
        <a:accent1>
          <a:srgbClr val="094CAD"/>
        </a:accent1>
        <a:accent2>
          <a:srgbClr val="B3D7E8"/>
        </a:accent2>
        <a:accent3>
          <a:srgbClr val="FFFFFF"/>
        </a:accent3>
        <a:accent4>
          <a:srgbClr val="000000"/>
        </a:accent4>
        <a:accent5>
          <a:srgbClr val="AAB2D3"/>
        </a:accent5>
        <a:accent6>
          <a:srgbClr val="A2C3D2"/>
        </a:accent6>
        <a:hlink>
          <a:srgbClr val="053061"/>
        </a:hlink>
        <a:folHlink>
          <a:srgbClr val="4393C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4880"/>
        </a:dk2>
        <a:lt2>
          <a:srgbClr val="CECECE"/>
        </a:lt2>
        <a:accent1>
          <a:srgbClr val="004880"/>
        </a:accent1>
        <a:accent2>
          <a:srgbClr val="B3D7E8"/>
        </a:accent2>
        <a:accent3>
          <a:srgbClr val="FFFFFF"/>
        </a:accent3>
        <a:accent4>
          <a:srgbClr val="000000"/>
        </a:accent4>
        <a:accent5>
          <a:srgbClr val="AAB1C0"/>
        </a:accent5>
        <a:accent6>
          <a:srgbClr val="A2C3D2"/>
        </a:accent6>
        <a:hlink>
          <a:srgbClr val="094CAD"/>
        </a:hlink>
        <a:folHlink>
          <a:srgbClr val="4393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quable Strategy Success 2022 template" id="{830A0C10-1B98-644B-AD0A-5531288118D5}" vid="{FC162FFD-771B-384C-A5F9-1FD7B023AC7B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quable Strategy Success 2022 template" id="{830A0C10-1B98-644B-AD0A-5531288118D5}" vid="{C6C652E1-C419-B348-B2EF-BB69101351AB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94CAD"/>
      </a:hlink>
      <a:folHlink>
        <a:srgbClr val="4393C3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4880"/>
      </a:dk2>
      <a:lt2>
        <a:srgbClr val="CECECE"/>
      </a:lt2>
      <a:accent1>
        <a:srgbClr val="004880"/>
      </a:accent1>
      <a:accent2>
        <a:srgbClr val="B3D7E8"/>
      </a:accent2>
      <a:accent3>
        <a:srgbClr val="FFFFFF"/>
      </a:accent3>
      <a:accent4>
        <a:srgbClr val="000000"/>
      </a:accent4>
      <a:accent5>
        <a:srgbClr val="AAB1C0"/>
      </a:accent5>
      <a:accent6>
        <a:srgbClr val="A2C3D2"/>
      </a:accent6>
      <a:hlink>
        <a:srgbClr val="094CAD"/>
      </a:hlink>
      <a:folHlink>
        <a:srgbClr val="4393C3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36775</TotalTime>
  <Words>331</Words>
  <Application>Microsoft Macintosh PowerPoint</Application>
  <PresentationFormat>Custom</PresentationFormat>
  <Paragraphs>82</Paragraphs>
  <Slides>13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ＭＳ Ｐゴシック</vt:lpstr>
      <vt:lpstr>Arial</vt:lpstr>
      <vt:lpstr>Century Gothic</vt:lpstr>
      <vt:lpstr>Courier New</vt:lpstr>
      <vt:lpstr>Times</vt:lpstr>
      <vt:lpstr>Wingdings</vt:lpstr>
      <vt:lpstr>ヒラギノ角ゴ Pro W3</vt:lpstr>
      <vt:lpstr>1_Blank</vt:lpstr>
      <vt:lpstr>1_Thème Office</vt:lpstr>
      <vt:lpstr>Feuille de calcul</vt:lpstr>
      <vt:lpstr>ANALYZE phase</vt:lpstr>
      <vt:lpstr>Project reminder</vt:lpstr>
      <vt:lpstr>Project CTQ monitoring</vt:lpstr>
      <vt:lpstr>Pareto of defects</vt:lpstr>
      <vt:lpstr>Data/CTQ stratification (continuous CTQ):</vt:lpstr>
      <vt:lpstr>Cause and Effect analysis (Ishikawa/fishbone diagram)</vt:lpstr>
      <vt:lpstr>Graphical analysis/Hypothesis testing (continuous CTQ)</vt:lpstr>
      <vt:lpstr>Pareto or Pie chart graphical analysis (attribute CTQ)</vt:lpstr>
      <vt:lpstr>Hypothesis testing (attribute CTQ)</vt:lpstr>
      <vt:lpstr>Analysis summary/ Critical root causes by priority</vt:lpstr>
      <vt:lpstr>Updated Business Case/Financial Analysis (optional)</vt:lpstr>
      <vt:lpstr>Next Steps</vt:lpstr>
      <vt:lpstr>PowerPoint Presentation</vt:lpstr>
    </vt:vector>
  </TitlesOfParts>
  <Company>Equable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sigma at work</dc:title>
  <dc:creator>jé</dc:creator>
  <cp:lastModifiedBy>Franck Strub (Contractor)</cp:lastModifiedBy>
  <cp:revision>1177</cp:revision>
  <cp:lastPrinted>2019-06-09T17:37:18Z</cp:lastPrinted>
  <dcterms:created xsi:type="dcterms:W3CDTF">2013-02-20T16:58:20Z</dcterms:created>
  <dcterms:modified xsi:type="dcterms:W3CDTF">2024-12-15T17:35:27Z</dcterms:modified>
</cp:coreProperties>
</file>